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3" r:id="rId6"/>
    <p:sldId id="26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8" userDrawn="1">
          <p15:clr>
            <a:srgbClr val="A4A3A4"/>
          </p15:clr>
        </p15:guide>
        <p15:guide id="2" pos="36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1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633C76-4759-BAEC-3FB1-0B40CFBE6A19}" v="13" dt="2025-12-04T15:46:04.9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02" y="43"/>
      </p:cViewPr>
      <p:guideLst>
        <p:guide orient="horz" pos="2818"/>
        <p:guide pos="36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a Castiglione" userId="S::f.castiglione@valorem.it::5c6c7cd5-d0ab-4fd5-a26b-9237ae612d37" providerId="AD" clId="Web-{AA633C76-4759-BAEC-3FB1-0B40CFBE6A19}"/>
    <pc:docChg chg="modSld">
      <pc:chgData name="Francesca Castiglione" userId="S::f.castiglione@valorem.it::5c6c7cd5-d0ab-4fd5-a26b-9237ae612d37" providerId="AD" clId="Web-{AA633C76-4759-BAEC-3FB1-0B40CFBE6A19}" dt="2025-12-04T15:46:04.945" v="10" actId="1076"/>
      <pc:docMkLst>
        <pc:docMk/>
      </pc:docMkLst>
      <pc:sldChg chg="modSp">
        <pc:chgData name="Francesca Castiglione" userId="S::f.castiglione@valorem.it::5c6c7cd5-d0ab-4fd5-a26b-9237ae612d37" providerId="AD" clId="Web-{AA633C76-4759-BAEC-3FB1-0B40CFBE6A19}" dt="2025-12-04T15:43:28.405" v="0" actId="14100"/>
        <pc:sldMkLst>
          <pc:docMk/>
          <pc:sldMk cId="3983831265" sldId="260"/>
        </pc:sldMkLst>
        <pc:spChg chg="mod">
          <ac:chgData name="Francesca Castiglione" userId="S::f.castiglione@valorem.it::5c6c7cd5-d0ab-4fd5-a26b-9237ae612d37" providerId="AD" clId="Web-{AA633C76-4759-BAEC-3FB1-0B40CFBE6A19}" dt="2025-12-04T15:43:28.405" v="0" actId="14100"/>
          <ac:spMkLst>
            <pc:docMk/>
            <pc:sldMk cId="3983831265" sldId="260"/>
            <ac:spMk id="15" creationId="{13A0097A-47FF-A5F0-FBAE-971BE163B8EE}"/>
          </ac:spMkLst>
        </pc:spChg>
      </pc:sldChg>
      <pc:sldChg chg="modSp">
        <pc:chgData name="Francesca Castiglione" userId="S::f.castiglione@valorem.it::5c6c7cd5-d0ab-4fd5-a26b-9237ae612d37" providerId="AD" clId="Web-{AA633C76-4759-BAEC-3FB1-0B40CFBE6A19}" dt="2025-12-04T15:43:53.734" v="1" actId="20577"/>
        <pc:sldMkLst>
          <pc:docMk/>
          <pc:sldMk cId="2250806419" sldId="263"/>
        </pc:sldMkLst>
        <pc:spChg chg="mod">
          <ac:chgData name="Francesca Castiglione" userId="S::f.castiglione@valorem.it::5c6c7cd5-d0ab-4fd5-a26b-9237ae612d37" providerId="AD" clId="Web-{AA633C76-4759-BAEC-3FB1-0B40CFBE6A19}" dt="2025-12-04T15:43:53.734" v="1" actId="20577"/>
          <ac:spMkLst>
            <pc:docMk/>
            <pc:sldMk cId="2250806419" sldId="263"/>
            <ac:spMk id="7" creationId="{8F4E8D9C-DD19-A93E-9E61-A8D0BD8B09D7}"/>
          </ac:spMkLst>
        </pc:spChg>
      </pc:sldChg>
      <pc:sldChg chg="modSp">
        <pc:chgData name="Francesca Castiglione" userId="S::f.castiglione@valorem.it::5c6c7cd5-d0ab-4fd5-a26b-9237ae612d37" providerId="AD" clId="Web-{AA633C76-4759-BAEC-3FB1-0B40CFBE6A19}" dt="2025-12-04T15:46:04.945" v="10" actId="1076"/>
        <pc:sldMkLst>
          <pc:docMk/>
          <pc:sldMk cId="237379313" sldId="282"/>
        </pc:sldMkLst>
        <pc:spChg chg="mod">
          <ac:chgData name="Francesca Castiglione" userId="S::f.castiglione@valorem.it::5c6c7cd5-d0ab-4fd5-a26b-9237ae612d37" providerId="AD" clId="Web-{AA633C76-4759-BAEC-3FB1-0B40CFBE6A19}" dt="2025-12-04T15:46:04.945" v="10" actId="1076"/>
          <ac:spMkLst>
            <pc:docMk/>
            <pc:sldMk cId="237379313" sldId="282"/>
            <ac:spMk id="2" creationId="{8A5CC3B1-4597-69CB-489A-8995BA73EA39}"/>
          </ac:spMkLst>
        </pc:spChg>
        <pc:spChg chg="mod">
          <ac:chgData name="Francesca Castiglione" userId="S::f.castiglione@valorem.it::5c6c7cd5-d0ab-4fd5-a26b-9237ae612d37" providerId="AD" clId="Web-{AA633C76-4759-BAEC-3FB1-0B40CFBE6A19}" dt="2025-12-04T15:44:50.503" v="3" actId="1076"/>
          <ac:spMkLst>
            <pc:docMk/>
            <pc:sldMk cId="237379313" sldId="282"/>
            <ac:spMk id="8" creationId="{61E4085F-DF68-DF56-BFC5-DA6D179667FF}"/>
          </ac:spMkLst>
        </pc:spChg>
        <pc:spChg chg="mod">
          <ac:chgData name="Francesca Castiglione" userId="S::f.castiglione@valorem.it::5c6c7cd5-d0ab-4fd5-a26b-9237ae612d37" providerId="AD" clId="Web-{AA633C76-4759-BAEC-3FB1-0B40CFBE6A19}" dt="2025-12-04T15:44:50.519" v="4" actId="1076"/>
          <ac:spMkLst>
            <pc:docMk/>
            <pc:sldMk cId="237379313" sldId="282"/>
            <ac:spMk id="9" creationId="{141530F7-78BC-5B8B-A8B6-BED89FDA6E7B}"/>
          </ac:spMkLst>
        </pc:spChg>
        <pc:spChg chg="mod">
          <ac:chgData name="Francesca Castiglione" userId="S::f.castiglione@valorem.it::5c6c7cd5-d0ab-4fd5-a26b-9237ae612d37" providerId="AD" clId="Web-{AA633C76-4759-BAEC-3FB1-0B40CFBE6A19}" dt="2025-12-04T15:45:10.379" v="6" actId="1076"/>
          <ac:spMkLst>
            <pc:docMk/>
            <pc:sldMk cId="237379313" sldId="282"/>
            <ac:spMk id="10" creationId="{683D5229-4757-B6B7-D39F-EC088C97DEB2}"/>
          </ac:spMkLst>
        </pc:spChg>
        <pc:spChg chg="mod">
          <ac:chgData name="Francesca Castiglione" userId="S::f.castiglione@valorem.it::5c6c7cd5-d0ab-4fd5-a26b-9237ae612d37" providerId="AD" clId="Web-{AA633C76-4759-BAEC-3FB1-0B40CFBE6A19}" dt="2025-12-04T15:44:50.534" v="5" actId="1076"/>
          <ac:spMkLst>
            <pc:docMk/>
            <pc:sldMk cId="237379313" sldId="282"/>
            <ac:spMk id="11" creationId="{BB7D0C36-D7B6-A111-4A31-8484AE9F7CB0}"/>
          </ac:spMkLst>
        </pc:spChg>
      </pc:sldChg>
    </pc:docChg>
  </pc:docChgLst>
  <pc:docChgLst>
    <pc:chgData name="Francesca Castiglione" userId="5c6c7cd5-d0ab-4fd5-a26b-9237ae612d37" providerId="ADAL" clId="{D833D5DE-FAB2-4BD6-B695-0E6AF37002A2}"/>
    <pc:docChg chg="modSld">
      <pc:chgData name="Francesca Castiglione" userId="5c6c7cd5-d0ab-4fd5-a26b-9237ae612d37" providerId="ADAL" clId="{D833D5DE-FAB2-4BD6-B695-0E6AF37002A2}" dt="2025-12-03T14:42:13.318" v="36" actId="1035"/>
      <pc:docMkLst>
        <pc:docMk/>
      </pc:docMkLst>
      <pc:sldChg chg="modSp mod">
        <pc:chgData name="Francesca Castiglione" userId="5c6c7cd5-d0ab-4fd5-a26b-9237ae612d37" providerId="ADAL" clId="{D833D5DE-FAB2-4BD6-B695-0E6AF37002A2}" dt="2025-12-03T14:42:13.318" v="36" actId="1035"/>
        <pc:sldMkLst>
          <pc:docMk/>
          <pc:sldMk cId="237379313" sldId="282"/>
        </pc:sldMkLst>
        <pc:spChg chg="mod">
          <ac:chgData name="Francesca Castiglione" userId="5c6c7cd5-d0ab-4fd5-a26b-9237ae612d37" providerId="ADAL" clId="{D833D5DE-FAB2-4BD6-B695-0E6AF37002A2}" dt="2025-12-03T14:42:13.318" v="36" actId="1035"/>
          <ac:spMkLst>
            <pc:docMk/>
            <pc:sldMk cId="237379313" sldId="282"/>
            <ac:spMk id="2" creationId="{8A5CC3B1-4597-69CB-489A-8995BA73EA39}"/>
          </ac:spMkLst>
        </pc:spChg>
        <pc:spChg chg="mod">
          <ac:chgData name="Francesca Castiglione" userId="5c6c7cd5-d0ab-4fd5-a26b-9237ae612d37" providerId="ADAL" clId="{D833D5DE-FAB2-4BD6-B695-0E6AF37002A2}" dt="2025-12-03T14:41:33.869" v="29" actId="1035"/>
          <ac:spMkLst>
            <pc:docMk/>
            <pc:sldMk cId="237379313" sldId="282"/>
            <ac:spMk id="8" creationId="{61E4085F-DF68-DF56-BFC5-DA6D179667FF}"/>
          </ac:spMkLst>
        </pc:spChg>
        <pc:spChg chg="mod">
          <ac:chgData name="Francesca Castiglione" userId="5c6c7cd5-d0ab-4fd5-a26b-9237ae612d37" providerId="ADAL" clId="{D833D5DE-FAB2-4BD6-B695-0E6AF37002A2}" dt="2025-12-03T14:41:33.869" v="29" actId="1035"/>
          <ac:spMkLst>
            <pc:docMk/>
            <pc:sldMk cId="237379313" sldId="282"/>
            <ac:spMk id="9" creationId="{141530F7-78BC-5B8B-A8B6-BED89FDA6E7B}"/>
          </ac:spMkLst>
        </pc:spChg>
        <pc:spChg chg="mod">
          <ac:chgData name="Francesca Castiglione" userId="5c6c7cd5-d0ab-4fd5-a26b-9237ae612d37" providerId="ADAL" clId="{D833D5DE-FAB2-4BD6-B695-0E6AF37002A2}" dt="2025-12-03T14:41:23.119" v="21" actId="1036"/>
          <ac:spMkLst>
            <pc:docMk/>
            <pc:sldMk cId="237379313" sldId="282"/>
            <ac:spMk id="10" creationId="{683D5229-4757-B6B7-D39F-EC088C97DEB2}"/>
          </ac:spMkLst>
        </pc:spChg>
        <pc:spChg chg="mod">
          <ac:chgData name="Francesca Castiglione" userId="5c6c7cd5-d0ab-4fd5-a26b-9237ae612d37" providerId="ADAL" clId="{D833D5DE-FAB2-4BD6-B695-0E6AF37002A2}" dt="2025-12-03T14:41:23.119" v="21" actId="1036"/>
          <ac:spMkLst>
            <pc:docMk/>
            <pc:sldMk cId="237379313" sldId="282"/>
            <ac:spMk id="11" creationId="{BB7D0C36-D7B6-A111-4A31-8484AE9F7CB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A112E0-F17F-A083-C3A5-DFFA48DB1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85A5AC-DE6D-6310-0D9C-314496869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63DF31-700D-3CC2-16B1-7CF70FDC1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2DF2C2-434C-0DDC-797B-9FD9FF8EF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E1C104-41D3-23F2-C1BC-744748668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937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0CEFBA-916E-DDA8-C002-E3DC9295B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6825C49-0F5C-B3FB-9743-17D86ACB4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F6348D-5721-B28D-9FF5-41CBFA8AF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E4EC95-A4BD-C684-7309-41DFC5C41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060921-17C1-215E-6997-A03407BF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174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8FD6E57-E00D-F1A2-F1C8-B0E02AF63B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F807300-6956-4251-E10D-BB5E2E8F2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F42020-CA7B-017C-B42D-11D6073FE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A11212-4151-15F7-5DE1-07A8E0851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A3C0E1-8B2E-C698-370B-C6811156E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813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4330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DBB5CA-FFC1-D768-0F7C-2F3F3AC3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856531-19C4-B9A3-D7E5-E99BD58FB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6A137A-C5D9-E0D6-80CA-A03BCAC46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BF280C-F143-4782-5757-581105650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3AE41F-7E88-ED2D-E825-08521032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925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2708B3-ED3F-574A-591C-8EA00DE54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D4FAEA-4E1E-54F6-D2CE-6A8CFAFB9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F911B4-2E94-5A77-97E0-BF685ED88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59E715-A5BE-06C1-3C6D-BD2E6CC46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A79FDE-96AA-48B8-E62F-D7C8F2930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51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D2FB2D-30E3-1450-58C8-92D28B479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428D22-C198-22D3-7CBD-6844D507CC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D6BEDB6-95EA-665A-B0EA-9F8DB52D5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A87351-5631-9E4D-2754-A97D3A78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73AA32D-752F-2C52-ABEC-F54FE3402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27735E3-7C71-CA7A-8769-09422E72A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56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971870-590B-22FC-930B-459052CA0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41392FB-DBBD-AAA8-418A-C26428C32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63DAEAA-8217-5CC0-ADF3-0B7791B83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0FE7837-2791-3246-8DF2-AFB61AFC7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31C4607-D03A-F987-5D82-BB4979EE6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596ACA6-6027-550F-037D-C0E5C85B0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B86965-F9A9-512D-AF40-7A6C609F9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D496765-586E-587F-EB3E-D824227AB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272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402850-BF3A-081F-28F6-B2D2BF0E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B0C1D38-DA50-43F9-9419-8047B6CB5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8E0E3B6-53F6-4051-2822-D412D2854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E37F90C-946F-BF4D-B2B4-8E3CE250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8664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86B52A7-0A01-04FF-367A-742DF42DA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DEF87B1-1811-2AA4-5D74-33EE295F8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C78B280-3DA9-28A3-929F-6854DFE7A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341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B0940A-1BF7-A96B-51BB-D081E59D2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F57235-7095-45BE-4D7E-FD87EFC93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F780A0A-147F-1A4F-5860-EC6308F38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49167CD-7F95-588A-8998-8CA82E02A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1A940CE-6C36-109E-BE3A-C1842B88F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D40BB83-D9FC-DCFF-2785-BE6B5D8AC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480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7F3227-077E-050D-B2E1-1DB2BF49D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7DD75F0-560B-FF5F-4A42-C7EB01272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18B6D8-0F91-C722-2782-8E134E8C9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B86C7E5-EC9E-D9E2-B4CB-BDA80384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50049E8-6CFC-10DA-6FF7-7FDE8D0DA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ABFA928-D96B-662E-35AE-8F4B888DD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3768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3795E85-7761-D94D-BA9C-786698F88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C1326C8-D26E-2B89-4B14-8CFFF5F4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42633C-FC87-CB11-6FD0-CEE577C47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900295-E07D-4407-99D2-9A83A1D1F75A}" type="datetimeFigureOut">
              <a:rPr lang="it-IT" smtClean="0"/>
              <a:t>04/12/2025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AB980E-F891-1090-0795-B5762ACA84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2D6597-5A56-AC93-1230-35A1A41E2D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517395-77C7-451C-B542-5E0760ACE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10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valorem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hyperlink" Target="http://www.valorem.it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g"/><Relationship Id="rId3" Type="http://schemas.openxmlformats.org/officeDocument/2006/relationships/hyperlink" Target="mailto:info@valorem.it" TargetMode="External"/><Relationship Id="rId7" Type="http://schemas.openxmlformats.org/officeDocument/2006/relationships/image" Target="../media/image1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hyperlink" Target="http://www.valorem.it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g"/><Relationship Id="rId3" Type="http://schemas.openxmlformats.org/officeDocument/2006/relationships/hyperlink" Target="mailto:info@valorem.it" TargetMode="External"/><Relationship Id="rId7" Type="http://schemas.openxmlformats.org/officeDocument/2006/relationships/image" Target="../media/image2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jpg"/><Relationship Id="rId5" Type="http://schemas.openxmlformats.org/officeDocument/2006/relationships/image" Target="../media/image20.jpg"/><Relationship Id="rId4" Type="http://schemas.openxmlformats.org/officeDocument/2006/relationships/hyperlink" Target="http://www.valorem.it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valorem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hyperlink" Target="http://www.valorem.it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lorem.it/" TargetMode="External"/><Relationship Id="rId2" Type="http://schemas.openxmlformats.org/officeDocument/2006/relationships/hyperlink" Target="mailto:info@valorem.i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valorem.it" TargetMode="External"/><Relationship Id="rId3" Type="http://schemas.openxmlformats.org/officeDocument/2006/relationships/image" Target="../media/image3.jpg"/><Relationship Id="rId7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hyperlink" Target="http://www.valorem.it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valorem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g"/><Relationship Id="rId4" Type="http://schemas.openxmlformats.org/officeDocument/2006/relationships/hyperlink" Target="http://www.valorem.i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valorem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hyperlink" Target="http://www.valorem.it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valorem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g"/><Relationship Id="rId4" Type="http://schemas.openxmlformats.org/officeDocument/2006/relationships/hyperlink" Target="http://www.valorem.it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valorem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jpg"/><Relationship Id="rId4" Type="http://schemas.openxmlformats.org/officeDocument/2006/relationships/hyperlink" Target="http://www.valorem.it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valorem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jpg"/><Relationship Id="rId4" Type="http://schemas.openxmlformats.org/officeDocument/2006/relationships/hyperlink" Target="http://www.valorem.it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valorem.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hyperlink" Target="http://www.valorem.i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7E506A-2C7C-0C92-7D5F-8EF8B1E4EC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793" y="2682240"/>
            <a:ext cx="11521440" cy="1145381"/>
          </a:xfrm>
        </p:spPr>
        <p:txBody>
          <a:bodyPr>
            <a:normAutofit fontScale="90000"/>
          </a:bodyPr>
          <a:lstStyle/>
          <a:p>
            <a:r>
              <a:rPr lang="it-IT" sz="8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2E85B0B-0E1D-E304-D1DB-42019F994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4080" y="4872038"/>
            <a:ext cx="4145280" cy="756602"/>
          </a:xfrm>
        </p:spPr>
        <p:txBody>
          <a:bodyPr/>
          <a:lstStyle/>
          <a:p>
            <a:pPr algn="l"/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Progetto di ristrutturazione:</a:t>
            </a:r>
          </a:p>
          <a:p>
            <a:pPr algn="l"/>
            <a:r>
              <a:rPr lang="it-IT" sz="14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APPARTAMENTO </a:t>
            </a:r>
            <a:r>
              <a:rPr lang="it-IT" sz="14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spc="-5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5" name="Immagine 4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A10B97A7-B3C1-CAFE-E0D0-3328F5D54A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778" y="403274"/>
            <a:ext cx="1192283" cy="919379"/>
          </a:xfrm>
          <a:prstGeom prst="rect">
            <a:avLst/>
          </a:prstGeom>
        </p:spPr>
      </p:pic>
      <p:sp>
        <p:nvSpPr>
          <p:cNvPr id="6" name="Sottotitolo 2">
            <a:extLst>
              <a:ext uri="{FF2B5EF4-FFF2-40B4-BE49-F238E27FC236}">
                <a16:creationId xmlns:a16="http://schemas.microsoft.com/office/drawing/2014/main" id="{2F7F8DEC-F144-A0B7-0661-0F4409BD1471}"/>
              </a:ext>
            </a:extLst>
          </p:cNvPr>
          <p:cNvSpPr txBox="1">
            <a:spLocks/>
          </p:cNvSpPr>
          <p:nvPr/>
        </p:nvSpPr>
        <p:spPr>
          <a:xfrm>
            <a:off x="8128000" y="4841558"/>
            <a:ext cx="1767840" cy="756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DATA</a:t>
            </a:r>
          </a:p>
          <a:p>
            <a:pPr algn="l"/>
            <a:r>
              <a:rPr lang="it-IT" sz="14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03/12/2025</a:t>
            </a:r>
            <a:endParaRPr lang="it-IT" sz="14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178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5D079-40A9-8F74-1040-1EDAD4C34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5937316F-4107-A92B-EFFA-0A4FE5B9998A}"/>
              </a:ext>
            </a:extLst>
          </p:cNvPr>
          <p:cNvSpPr txBox="1"/>
          <p:nvPr/>
        </p:nvSpPr>
        <p:spPr>
          <a:xfrm>
            <a:off x="255016" y="1136183"/>
            <a:ext cx="11712447" cy="387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ts val="2270"/>
              </a:lnSpc>
              <a:spcBef>
                <a:spcPts val="90"/>
              </a:spcBef>
            </a:pPr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8.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MOBILE</a:t>
            </a:r>
            <a:r>
              <a:rPr lang="it-IT" sz="2000" spc="-3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BAGNO</a:t>
            </a: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24D8A9D1-5DC3-A3DE-3730-ADCD75A160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E257ECD0-7704-1DF9-BAD1-B3C49FD41C00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A5D5F3EB-E795-F0BF-96CF-80DDECBB9BE0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3" name="object 3">
            <a:extLst>
              <a:ext uri="{FF2B5EF4-FFF2-40B4-BE49-F238E27FC236}">
                <a16:creationId xmlns:a16="http://schemas.microsoft.com/office/drawing/2014/main" id="{1C892A41-34B9-3B63-78DE-1DDC39A91EB4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6457" y="1996688"/>
            <a:ext cx="2870199" cy="2867234"/>
          </a:xfrm>
          <a:prstGeom prst="rect">
            <a:avLst/>
          </a:prstGeom>
        </p:spPr>
      </p:pic>
      <p:pic>
        <p:nvPicPr>
          <p:cNvPr id="4" name="object 4">
            <a:extLst>
              <a:ext uri="{FF2B5EF4-FFF2-40B4-BE49-F238E27FC236}">
                <a16:creationId xmlns:a16="http://schemas.microsoft.com/office/drawing/2014/main" id="{5BB3A2C0-93F7-BD56-F875-29AA84EAA766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357547" y="1993723"/>
            <a:ext cx="2870199" cy="2870199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5D9608-AB0F-0EE2-BAA7-5433F9239504}"/>
              </a:ext>
            </a:extLst>
          </p:cNvPr>
          <p:cNvSpPr txBox="1"/>
          <p:nvPr/>
        </p:nvSpPr>
        <p:spPr>
          <a:xfrm>
            <a:off x="255016" y="1621205"/>
            <a:ext cx="2961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EDGARD</a:t>
            </a:r>
            <a:endParaRPr lang="it-IT"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9057977-5DA6-BF8E-94AD-EA790FE7DD22}"/>
              </a:ext>
            </a:extLst>
          </p:cNvPr>
          <p:cNvSpPr txBox="1"/>
          <p:nvPr/>
        </p:nvSpPr>
        <p:spPr>
          <a:xfrm>
            <a:off x="255016" y="5088000"/>
            <a:ext cx="3793743" cy="651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ts val="2270"/>
              </a:lnSpc>
              <a:spcBef>
                <a:spcPts val="90"/>
              </a:spcBef>
            </a:pP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MOBILE</a:t>
            </a:r>
            <a:r>
              <a:rPr lang="it-IT" sz="1200" spc="-3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BAGNO</a:t>
            </a:r>
            <a:r>
              <a:rPr lang="it-IT" sz="1200" spc="-3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SOSPESO</a:t>
            </a:r>
            <a:r>
              <a:rPr lang="it-IT" sz="1200" spc="-7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60X50</a:t>
            </a:r>
            <a:r>
              <a:rPr lang="it-IT" sz="1200" spc="-5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CM</a:t>
            </a:r>
            <a:r>
              <a:rPr lang="it-IT" sz="1200" spc="-5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2</a:t>
            </a:r>
            <a:r>
              <a:rPr lang="it-IT" sz="1200" spc="-5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CASSETTI</a:t>
            </a:r>
            <a:r>
              <a:rPr lang="it-IT" sz="1200" spc="-7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VERDE</a:t>
            </a:r>
            <a:r>
              <a:rPr lang="it-IT" sz="1200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NORDICO</a:t>
            </a:r>
            <a:r>
              <a:rPr lang="it-IT" sz="1200" spc="-3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lang="it-IT" sz="1200" spc="-4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LAVABO </a:t>
            </a:r>
            <a:r>
              <a:rPr lang="it-IT" sz="1200" spc="-5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SPECCHIO</a:t>
            </a:r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19CFEF75-FC95-0DE5-ACA9-F540A7BE1DA2}"/>
              </a:ext>
            </a:extLst>
          </p:cNvPr>
          <p:cNvSpPr txBox="1"/>
          <p:nvPr/>
        </p:nvSpPr>
        <p:spPr>
          <a:xfrm>
            <a:off x="6390550" y="1921659"/>
            <a:ext cx="5454994" cy="3619581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0" lvl="0" indent="0" defTabSz="914400" eaLnBrk="1" fontAlgn="auto" latinLnBrk="0" hangingPunct="1">
              <a:spcBef>
                <a:spcPts val="2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Le</a:t>
            </a:r>
            <a:r>
              <a:rPr kumimoji="0" sz="1200" b="0" i="0" u="none" strike="noStrike" kern="0" cap="none" spc="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guide</a:t>
            </a:r>
            <a:r>
              <a:rPr kumimoji="0" sz="1200" b="0" i="0" u="none" strike="noStrike" kern="0" cap="none" spc="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acciaio</a:t>
            </a:r>
            <a:r>
              <a:rPr kumimoji="0" sz="1200" b="0" i="0" u="none" strike="noStrike" kern="0" cap="none" spc="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</a:t>
            </a:r>
            <a:r>
              <a:rPr kumimoji="0" sz="1200" b="0" i="0" u="none" strike="noStrike" kern="0" cap="none" spc="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l'apertura</a:t>
            </a:r>
            <a:r>
              <a:rPr kumimoji="0" sz="1200" b="0" i="0" u="none" strike="noStrike" kern="0" cap="none" spc="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dei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cassetti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sono</a:t>
            </a:r>
            <a:r>
              <a:rPr kumimoji="0" sz="1200" b="0" i="0" u="none" strike="noStrike" kern="0" cap="none" spc="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dotate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kumimoji="0" sz="1200" b="0" i="0" u="none" strike="noStrike" kern="0" cap="none" spc="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estrazione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totale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sz="1200" b="0" i="0" u="none" strike="noStrike" kern="0" cap="none" spc="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chiusura</a:t>
            </a:r>
            <a:r>
              <a:rPr kumimoji="0" sz="1200" b="0" i="0" u="none" strike="noStrike" kern="0" cap="none" spc="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ammortizzata,</a:t>
            </a:r>
            <a:r>
              <a:rPr kumimoji="0" sz="1200" b="0" i="0" u="none" strike="noStrike" kern="0" cap="none" spc="4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kumimoji="0" sz="1200" b="0" i="0" u="none" strike="noStrike" kern="0" cap="none" spc="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una</a:t>
            </a:r>
            <a:r>
              <a:rPr kumimoji="0" sz="1200" b="0" i="0" u="none" strike="noStrike" kern="0" cap="none" spc="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capacità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kumimoji="0" sz="1200" b="0" i="0" u="none" strike="noStrike" kern="0" cap="none" spc="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carico</a:t>
            </a:r>
            <a:r>
              <a:rPr kumimoji="0" sz="1200" b="0" i="0" u="none" strike="noStrike" kern="0" cap="none" spc="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kumimoji="0" sz="1200" b="0" i="0" u="none" strike="noStrike" kern="0" cap="none" spc="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ben</a:t>
            </a:r>
            <a:r>
              <a:rPr kumimoji="0" sz="1200" b="0" i="0" u="none" strike="noStrike" kern="0" cap="none" spc="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40</a:t>
            </a:r>
            <a:r>
              <a:rPr kumimoji="0" sz="1200" b="1" i="0" u="none" strike="noStrike" kern="0" cap="none" spc="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kg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cassetto</a:t>
            </a:r>
            <a:r>
              <a:rPr lang="it-IT" sz="1200" kern="0" spc="1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.</a:t>
            </a:r>
          </a:p>
          <a:p>
            <a:pPr marL="12700" marR="0" lvl="0" indent="0" defTabSz="914400" eaLnBrk="1" fontAlgn="auto" latinLnBrk="0" hangingPunct="1">
              <a:spcBef>
                <a:spcPts val="2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Il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mobile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sospeso</a:t>
            </a:r>
            <a:r>
              <a:rPr kumimoji="0" sz="1200" b="0" i="0" u="none" strike="noStrike" kern="0" cap="none" spc="-4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Edgard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è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scelta</a:t>
            </a:r>
            <a:r>
              <a:rPr kumimoji="0" sz="1200" b="0" i="0" u="none" strike="noStrike" kern="0" cap="none" spc="-4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ideale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chi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desidera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</a:t>
            </a:r>
            <a:r>
              <a:rPr kumimoji="0" sz="1200" b="0" i="0" u="none" strike="noStrike" kern="0" cap="none" spc="-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arredo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bagno</a:t>
            </a:r>
            <a:r>
              <a:rPr kumimoji="0" sz="1200" b="0" i="0" u="none" strike="noStrike" kern="0" cap="none" spc="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dallo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stile</a:t>
            </a:r>
            <a:r>
              <a:rPr kumimoji="0" sz="1200" b="0" i="0" u="none" strike="noStrike" kern="0" cap="none" spc="-5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essenziale,</a:t>
            </a:r>
            <a:r>
              <a:rPr kumimoji="0" sz="1200" b="0" i="0" u="none" strike="noStrike" kern="0" cap="none" spc="-5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moderno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altamente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-1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funzionale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.</a:t>
            </a:r>
            <a:endParaRPr kumimoji="0" lang="it-IT" sz="1200" b="0" i="0" u="none" strike="noStrike" kern="0" cap="none" spc="-10" normalizeH="0" baseline="0" noProof="0" dirty="0">
              <a:ln>
                <a:noFill/>
              </a:ln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spcBef>
                <a:spcPts val="2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una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profondità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50</a:t>
            </a:r>
            <a:r>
              <a:rPr kumimoji="0" sz="1200" b="0" i="0" u="none" strike="noStrike" kern="0" cap="none" spc="-5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cm,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</a:t>
            </a:r>
            <a:r>
              <a:rPr kumimoji="0" sz="1200" b="0" i="0" u="none" strike="noStrike" kern="0" cap="none" spc="-6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inserisce</a:t>
            </a:r>
            <a:r>
              <a:rPr kumimoji="0" sz="1200" b="0" i="0" u="none" strike="noStrike" kern="0" cap="none" spc="-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eleganza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anche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negli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ambienti</a:t>
            </a:r>
            <a:r>
              <a:rPr kumimoji="0" sz="1200" b="0" i="0" u="none" strike="noStrike" kern="0" cap="none" spc="-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più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contenuti,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sfruttando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ogni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-1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centimetro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.</a:t>
            </a:r>
            <a:r>
              <a:rPr kumimoji="0" lang="it-IT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Dotato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di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cassetti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ad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estrazione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totale, permette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sfruttare appieno lo</a:t>
            </a:r>
            <a:r>
              <a:rPr kumimoji="0" sz="1200" b="0" i="0" u="none" strike="noStrike" kern="0" cap="none" spc="-4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spazio interno, garantendo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 accesso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facile e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comodo a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ogni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contenuto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</a:t>
            </a:r>
            <a:r>
              <a:rPr kumimoji="0" sz="1200" b="0" i="0" u="none" strike="noStrike" kern="0" cap="none" spc="-5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chiusura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soft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close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assicura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un’esperienza</a:t>
            </a:r>
            <a:r>
              <a:rPr kumimoji="0" sz="1200" b="0" i="0" u="none" strike="noStrike" kern="0" cap="none" spc="-6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d’uso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silenziosa</a:t>
            </a:r>
            <a:r>
              <a:rPr kumimoji="0" sz="1200" b="0" i="0" u="none" strike="noStrike" kern="0" cap="none" spc="-5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delicata,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evitando urti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prolungando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durata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dei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meccanismi.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/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</a:t>
            </a:r>
            <a:r>
              <a:rPr kumimoji="0" sz="1200" b="0" i="0" u="none" strike="noStrike" kern="0" cap="none" spc="-4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regolazione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dei cassetti</a:t>
            </a:r>
            <a:r>
              <a:rPr kumimoji="0" sz="1200" b="0" i="0" u="none" strike="noStrike" kern="0" cap="none" spc="-4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non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è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mai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stata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così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semplice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grazie alla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possibilità</a:t>
            </a:r>
            <a:r>
              <a:rPr kumimoji="0" sz="1200" b="0" i="0" u="none" strike="noStrike" kern="0" cap="none" spc="-5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 </a:t>
            </a:r>
            <a:r>
              <a:rPr kumimoji="0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regolazione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1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orizzontale</a:t>
            </a:r>
            <a:r>
              <a:rPr kumimoji="0" lang="it-IT" sz="1200" b="1" i="1" u="none" strike="noStrike" kern="0" cap="none" spc="-14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1" i="1" u="none" strike="noStrike" kern="0" cap="none" spc="-1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 </a:t>
            </a:r>
            <a:r>
              <a:rPr kumimoji="0" lang="it-IT" sz="1200" b="1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verticale</a:t>
            </a:r>
            <a:r>
              <a:rPr kumimoji="0" sz="1200" b="1" i="1" u="none" strike="noStrike" kern="0" cap="none" spc="-10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offerta</a:t>
            </a:r>
            <a:r>
              <a:rPr kumimoji="0" sz="1200" b="0" i="0" u="none" strike="noStrike" kern="0" cap="none" spc="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dalle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guide.</a:t>
            </a:r>
            <a:r>
              <a:rPr kumimoji="0" lang="it-IT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</a:p>
          <a:p>
            <a:pPr marL="12700" lvl="0"/>
            <a:endParaRPr kumimoji="0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/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L'interno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del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cassetto</a:t>
            </a:r>
            <a:r>
              <a:rPr kumimoji="0" sz="1200" b="0" i="0" u="none" strike="noStrike" kern="0" cap="none" spc="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è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rifinito</a:t>
            </a:r>
            <a:r>
              <a:rPr kumimoji="0" sz="1200" b="0" i="0" u="none" strike="noStrike" kern="0" cap="none" spc="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kumimoji="0" sz="1200" b="0" i="0" u="none" strike="noStrike" kern="0" cap="none" spc="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una </a:t>
            </a:r>
            <a:r>
              <a:rPr kumimoji="0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tonalità</a:t>
            </a:r>
            <a:r>
              <a:rPr kumimoji="0" sz="1200" b="0" i="0" u="none" strike="noStrike" kern="0" cap="none" spc="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1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monocromatica</a:t>
            </a:r>
            <a:r>
              <a:rPr kumimoji="0" sz="1200" b="1" i="1" u="none" strike="noStrike" kern="0" cap="none" spc="-5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antracite,</a:t>
            </a:r>
            <a:r>
              <a:rPr kumimoji="0" sz="1200" b="0" i="0" u="none" strike="noStrike" kern="0" cap="none" spc="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 stessa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utilizzata</a:t>
            </a:r>
            <a:r>
              <a:rPr kumimoji="0" sz="1200" b="0" i="0" u="none" strike="noStrike" kern="0" cap="none" spc="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le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spondine</a:t>
            </a:r>
            <a:r>
              <a:rPr kumimoji="0" sz="1200" b="0" i="0" u="none" strike="noStrike" kern="0" cap="none" spc="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del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mobile.</a:t>
            </a:r>
            <a:r>
              <a:rPr kumimoji="0" sz="1200" b="0" i="0" u="none" strike="noStrike" kern="0" cap="none" spc="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Questa scelta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cromatica</a:t>
            </a:r>
            <a:r>
              <a:rPr kumimoji="0" sz="1200" b="0" i="0" u="none" strike="noStrike" kern="0" cap="none" spc="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crea</a:t>
            </a:r>
            <a:r>
              <a:rPr kumimoji="0" sz="1200" b="0" i="0" u="none" strike="noStrike" kern="0" cap="none" spc="2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-1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un’estetica</a:t>
            </a:r>
            <a:r>
              <a:rPr kumimoji="0" lang="it-IT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armoniosa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moderna,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dando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continuità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visiva</a:t>
            </a:r>
            <a:r>
              <a:rPr kumimoji="0" sz="1200" b="0" i="0" u="none" strike="noStrike" kern="0" cap="none" spc="-6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all’interno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del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mobile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sz="1200" b="0" i="0" u="none" strike="noStrike" kern="0" cap="none" spc="-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aspetto</a:t>
            </a:r>
            <a:r>
              <a:rPr kumimoji="0" sz="1200" b="0" i="0" u="none" strike="noStrike" kern="0" cap="none" spc="-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uniforme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-1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sofisticato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.</a:t>
            </a:r>
            <a:r>
              <a:rPr lang="it-IT" sz="1200" kern="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</a:t>
            </a:r>
            <a:r>
              <a:rPr kumimoji="0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erie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Edgard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unisce</a:t>
            </a:r>
            <a:r>
              <a:rPr kumimoji="0" sz="1200" b="0" i="0" u="none" strike="noStrike" kern="0" cap="none" spc="-4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design</a:t>
            </a:r>
            <a:r>
              <a:rPr kumimoji="0" sz="1200" b="0" i="0" u="none" strike="noStrike" kern="0" cap="none" spc="-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sz="1200" b="0" i="0" u="none" strike="noStrike" kern="0" cap="none" spc="-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praticità</a:t>
            </a:r>
            <a:r>
              <a:rPr kumimoji="0" sz="1200" b="0" i="0" u="none" strike="noStrike" kern="0" cap="none" spc="-2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</a:t>
            </a:r>
            <a:r>
              <a:rPr kumimoji="0" sz="1200" b="0" i="0" u="none" strike="noStrike" kern="0" cap="none" spc="-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mobile</a:t>
            </a:r>
            <a:r>
              <a:rPr kumimoji="0" sz="1200" b="0" i="0" u="none" strike="noStrike" kern="0" cap="none" spc="-3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sospeso</a:t>
            </a:r>
            <a:r>
              <a:rPr kumimoji="0" sz="1200" b="0" i="0" u="none" strike="noStrike" kern="0" cap="none" spc="-5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che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interpreta</a:t>
            </a:r>
            <a:r>
              <a:rPr kumimoji="0" sz="1200" b="0" i="0" u="none" strike="noStrike" kern="0" cap="none" spc="-4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stile</a:t>
            </a:r>
            <a:r>
              <a:rPr kumimoji="0" sz="1200" b="0" i="0" u="none" strike="noStrike" kern="0" cap="none" spc="-6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le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esigenze</a:t>
            </a:r>
            <a:r>
              <a:rPr kumimoji="0" sz="1200" b="0" i="0" u="none" strike="noStrike" kern="0" cap="none" spc="-5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dell’abitare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contemporaneo.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584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18D28-F5D2-B5D3-04EC-D10D18788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FCF99634-589B-DD2A-94A0-FA0B9A8B671E}"/>
              </a:ext>
            </a:extLst>
          </p:cNvPr>
          <p:cNvSpPr txBox="1"/>
          <p:nvPr/>
        </p:nvSpPr>
        <p:spPr>
          <a:xfrm>
            <a:off x="255016" y="1136183"/>
            <a:ext cx="11712447" cy="387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ts val="2270"/>
              </a:lnSpc>
              <a:spcBef>
                <a:spcPts val="90"/>
              </a:spcBef>
            </a:pPr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RUBINETTERIA</a:t>
            </a: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AA412CF4-F18E-2F64-1A99-B07F5144F5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B4D69A47-B5A0-DFB4-5D1A-923F0A2BB4DF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65401253-9525-6756-5DD6-0C577E1A9558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DEE0623-5F67-E2A6-641E-7AF6E8D680C3}"/>
              </a:ext>
            </a:extLst>
          </p:cNvPr>
          <p:cNvSpPr txBox="1"/>
          <p:nvPr/>
        </p:nvSpPr>
        <p:spPr>
          <a:xfrm>
            <a:off x="255016" y="1621205"/>
            <a:ext cx="2961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OASIS</a:t>
            </a:r>
            <a:endParaRPr lang="it-IT"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281A214-79D0-0680-C01C-AD258F20CE64}"/>
              </a:ext>
            </a:extLst>
          </p:cNvPr>
          <p:cNvSpPr txBox="1"/>
          <p:nvPr/>
        </p:nvSpPr>
        <p:spPr>
          <a:xfrm>
            <a:off x="5786120" y="2302502"/>
            <a:ext cx="5647944" cy="35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ts val="2270"/>
              </a:lnSpc>
              <a:spcBef>
                <a:spcPts val="90"/>
              </a:spcBef>
            </a:pP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SET</a:t>
            </a:r>
            <a:r>
              <a:rPr kumimoji="0" lang="it-IT" sz="120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MISCELATORE</a:t>
            </a:r>
            <a:r>
              <a:rPr kumimoji="0" lang="it-IT" sz="120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LAVABO</a:t>
            </a:r>
            <a:r>
              <a:rPr kumimoji="0" lang="it-IT" sz="120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kumimoji="0" lang="it-IT" sz="120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BIDET</a:t>
            </a:r>
            <a:r>
              <a:rPr kumimoji="0" lang="it-IT" sz="120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kumimoji="0" lang="it-IT" sz="120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INCASSO</a:t>
            </a:r>
            <a:r>
              <a:rPr kumimoji="0" lang="it-IT" sz="120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DOCCIA</a:t>
            </a:r>
            <a:r>
              <a:rPr kumimoji="0" lang="it-IT" sz="120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</a:t>
            </a:r>
            <a:r>
              <a:rPr kumimoji="0" lang="it-IT" sz="120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OPACO</a:t>
            </a:r>
            <a:endParaRPr lang="it-IT"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2" name="object 3">
            <a:extLst>
              <a:ext uri="{FF2B5EF4-FFF2-40B4-BE49-F238E27FC236}">
                <a16:creationId xmlns:a16="http://schemas.microsoft.com/office/drawing/2014/main" id="{F2B4DC3B-A3B6-D29C-3699-A67322C5BE9A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6457" y="2194941"/>
            <a:ext cx="2602297" cy="2594215"/>
          </a:xfrm>
          <a:prstGeom prst="rect">
            <a:avLst/>
          </a:prstGeom>
        </p:spPr>
      </p:pic>
      <p:pic>
        <p:nvPicPr>
          <p:cNvPr id="6" name="object 4">
            <a:extLst>
              <a:ext uri="{FF2B5EF4-FFF2-40B4-BE49-F238E27FC236}">
                <a16:creationId xmlns:a16="http://schemas.microsoft.com/office/drawing/2014/main" id="{74F419D9-CDAD-1400-D98B-4492DF815AAF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08909" y="1157761"/>
            <a:ext cx="1543812" cy="1534254"/>
          </a:xfrm>
          <a:prstGeom prst="rect">
            <a:avLst/>
          </a:prstGeom>
        </p:spPr>
      </p:pic>
      <p:pic>
        <p:nvPicPr>
          <p:cNvPr id="8" name="object 5">
            <a:extLst>
              <a:ext uri="{FF2B5EF4-FFF2-40B4-BE49-F238E27FC236}">
                <a16:creationId xmlns:a16="http://schemas.microsoft.com/office/drawing/2014/main" id="{E7EFCF85-A906-04F0-A18E-267171AB193C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08909" y="2866415"/>
            <a:ext cx="1543812" cy="1541412"/>
          </a:xfrm>
          <a:prstGeom prst="rect">
            <a:avLst/>
          </a:prstGeom>
        </p:spPr>
      </p:pic>
      <p:pic>
        <p:nvPicPr>
          <p:cNvPr id="9" name="object 6">
            <a:extLst>
              <a:ext uri="{FF2B5EF4-FFF2-40B4-BE49-F238E27FC236}">
                <a16:creationId xmlns:a16="http://schemas.microsoft.com/office/drawing/2014/main" id="{A04BFCD3-22F6-2907-623A-6CB6DB08F7D1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08909" y="4625975"/>
            <a:ext cx="1543812" cy="1543811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763CFB7-5066-30F9-EB2A-89465F778D7D}"/>
              </a:ext>
            </a:extLst>
          </p:cNvPr>
          <p:cNvSpPr txBox="1"/>
          <p:nvPr/>
        </p:nvSpPr>
        <p:spPr>
          <a:xfrm>
            <a:off x="5786120" y="2842702"/>
            <a:ext cx="6715760" cy="2281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lvl="0">
              <a:lnSpc>
                <a:spcPct val="150000"/>
              </a:lnSpc>
              <a:spcBef>
                <a:spcPts val="5"/>
              </a:spcBef>
              <a:defRPr/>
            </a:pP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CARATTERISTICHE</a:t>
            </a:r>
            <a:r>
              <a:rPr lang="it-IT" sz="1200" b="1" kern="0" spc="-1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TECNICHE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878840" lvl="0">
              <a:lnSpc>
                <a:spcPct val="150000"/>
              </a:lnSpc>
              <a:defRPr/>
            </a:pP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TIPOLOGIA SET </a:t>
            </a:r>
            <a:r>
              <a:rPr lang="it-IT" sz="1200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LAVABO – BIDET - DOCCIA</a:t>
            </a:r>
          </a:p>
          <a:p>
            <a:pPr marL="12700" marR="878840" lvl="0">
              <a:lnSpc>
                <a:spcPct val="150000"/>
              </a:lnSpc>
              <a:defRPr/>
            </a:pPr>
            <a:r>
              <a:rPr lang="it-IT" sz="1200" b="1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NUMERO ELEMENTI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3 ELEMENTI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defRPr/>
            </a:pPr>
            <a:r>
              <a:rPr lang="it-IT" sz="1200" b="1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MARCA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ACQ+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spcBef>
                <a:spcPts val="5"/>
              </a:spcBef>
              <a:defRPr/>
            </a:pPr>
            <a:r>
              <a:rPr lang="it-IT" sz="1200" b="1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NERO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</a:t>
            </a:r>
            <a:r>
              <a:rPr lang="it-IT" sz="1200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OPACA</a:t>
            </a:r>
          </a:p>
          <a:p>
            <a:pPr marL="12700" lvl="0">
              <a:lnSpc>
                <a:spcPct val="150000"/>
              </a:lnSpc>
              <a:defRPr/>
            </a:pP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 ABS | ACCIAIO INOX | OTTONE | PVC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defRPr/>
            </a:pP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ROSETTA</a:t>
            </a:r>
            <a:r>
              <a:rPr lang="it-IT" sz="1200" kern="0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200" kern="0" spc="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BOCCHETTA</a:t>
            </a:r>
            <a:r>
              <a:rPr lang="it-IT" sz="1200" kern="0" spc="-1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QUADRA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646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8CD70-8251-3976-7B54-5C147DCF6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1D93A3E3-BF4A-1232-81C0-285D546551C1}"/>
              </a:ext>
            </a:extLst>
          </p:cNvPr>
          <p:cNvSpPr txBox="1"/>
          <p:nvPr/>
        </p:nvSpPr>
        <p:spPr>
          <a:xfrm>
            <a:off x="255016" y="1095543"/>
            <a:ext cx="11712447" cy="387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ts val="2270"/>
              </a:lnSpc>
              <a:spcBef>
                <a:spcPts val="90"/>
              </a:spcBef>
            </a:pPr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10.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ILLUMINAZIONE BAGNI </a:t>
            </a: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F9606BF3-53DD-0084-EF70-404C5067CF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B8E415A7-BAC5-891D-2915-2F39DBDC763C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F71AF981-B6F4-5786-8F8F-31DEC21F5CF8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3" name="object 3">
            <a:extLst>
              <a:ext uri="{FF2B5EF4-FFF2-40B4-BE49-F238E27FC236}">
                <a16:creationId xmlns:a16="http://schemas.microsoft.com/office/drawing/2014/main" id="{72D2B993-6DE0-A9AB-E813-AE8A5626ADE8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6457" y="1641001"/>
            <a:ext cx="2362200" cy="2346960"/>
          </a:xfrm>
          <a:prstGeom prst="rect">
            <a:avLst/>
          </a:prstGeom>
        </p:spPr>
      </p:pic>
      <p:pic>
        <p:nvPicPr>
          <p:cNvPr id="4" name="object 4">
            <a:extLst>
              <a:ext uri="{FF2B5EF4-FFF2-40B4-BE49-F238E27FC236}">
                <a16:creationId xmlns:a16="http://schemas.microsoft.com/office/drawing/2014/main" id="{E46E0BCD-3FC9-80EF-3B48-F7D72C18C94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971802" y="1641002"/>
            <a:ext cx="2078735" cy="2072639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A7D66A0-0CF1-D04F-FD79-A098CBD2DCAA}"/>
              </a:ext>
            </a:extLst>
          </p:cNvPr>
          <p:cNvSpPr txBox="1"/>
          <p:nvPr/>
        </p:nvSpPr>
        <p:spPr>
          <a:xfrm>
            <a:off x="255016" y="4501006"/>
            <a:ext cx="671576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396240" algn="l"/>
              </a:tabLst>
              <a:defRPr/>
            </a:pP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PLAFONIERA</a:t>
            </a:r>
            <a:r>
              <a:rPr kumimoji="0" lang="it-IT" sz="120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DA</a:t>
            </a:r>
            <a:r>
              <a:rPr kumimoji="0" lang="it-IT" sz="120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INTERNO</a:t>
            </a:r>
            <a:r>
              <a:rPr kumimoji="0" lang="it-IT" sz="120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6X15,5</a:t>
            </a:r>
            <a:r>
              <a:rPr kumimoji="0" lang="it-IT" sz="120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CM</a:t>
            </a:r>
            <a:r>
              <a:rPr kumimoji="0" lang="it-IT" sz="120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kumimoji="0" lang="it-IT" sz="120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ALLUMINIO</a:t>
            </a:r>
            <a:r>
              <a:rPr kumimoji="0" lang="it-IT" sz="120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</a:t>
            </a:r>
            <a:endParaRPr kumimoji="0" lang="it-IT" sz="12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8431571-ABC8-235B-AC86-0C3ED5855985}"/>
              </a:ext>
            </a:extLst>
          </p:cNvPr>
          <p:cNvSpPr txBox="1"/>
          <p:nvPr/>
        </p:nvSpPr>
        <p:spPr>
          <a:xfrm>
            <a:off x="5944617" y="1095543"/>
            <a:ext cx="4367784" cy="387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ts val="2270"/>
              </a:lnSpc>
              <a:spcBef>
                <a:spcPts val="90"/>
              </a:spcBef>
            </a:pPr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11.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NICCHIA DA PARETE INCASSATA</a:t>
            </a: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5" name="object 4">
            <a:extLst>
              <a:ext uri="{FF2B5EF4-FFF2-40B4-BE49-F238E27FC236}">
                <a16:creationId xmlns:a16="http://schemas.microsoft.com/office/drawing/2014/main" id="{32CC23BE-B242-01DA-DE69-7F630FF83DEB}"/>
              </a:ext>
            </a:extLst>
          </p:cNvPr>
          <p:cNvPicPr/>
          <p:nvPr/>
        </p:nvPicPr>
        <p:blipFill>
          <a:blip r:embed="rId7" cstate="print"/>
          <a:srcRect l="9587" t="12371" r="20103" b="17525"/>
          <a:stretch>
            <a:fillRect/>
          </a:stretch>
        </p:blipFill>
        <p:spPr>
          <a:xfrm>
            <a:off x="6100571" y="1641001"/>
            <a:ext cx="2543048" cy="2438400"/>
          </a:xfrm>
          <a:prstGeom prst="rect">
            <a:avLst/>
          </a:prstGeom>
        </p:spPr>
      </p:pic>
      <p:pic>
        <p:nvPicPr>
          <p:cNvPr id="16" name="object 5">
            <a:extLst>
              <a:ext uri="{FF2B5EF4-FFF2-40B4-BE49-F238E27FC236}">
                <a16:creationId xmlns:a16="http://schemas.microsoft.com/office/drawing/2014/main" id="{128A4801-2C97-0B93-B867-DAE59AA32BD1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85332" y="4189781"/>
            <a:ext cx="2581147" cy="2438400"/>
          </a:xfrm>
          <a:prstGeom prst="rect">
            <a:avLst/>
          </a:prstGeom>
        </p:spPr>
      </p:pic>
      <p:sp>
        <p:nvSpPr>
          <p:cNvPr id="22" name="object 3">
            <a:extLst>
              <a:ext uri="{FF2B5EF4-FFF2-40B4-BE49-F238E27FC236}">
                <a16:creationId xmlns:a16="http://schemas.microsoft.com/office/drawing/2014/main" id="{014066E8-FD04-9EE5-DC5E-BCCE6B4AD682}"/>
              </a:ext>
            </a:extLst>
          </p:cNvPr>
          <p:cNvSpPr txBox="1"/>
          <p:nvPr/>
        </p:nvSpPr>
        <p:spPr>
          <a:xfrm>
            <a:off x="8781733" y="1595442"/>
            <a:ext cx="3528695" cy="230883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635635" lvl="0" indent="0" defTabSz="914400" eaLnBrk="1" fontAlgn="auto" latinLnBrk="0" hangingPunct="1">
              <a:lnSpc>
                <a:spcPct val="100800"/>
              </a:lnSpc>
              <a:spcBef>
                <a:spcPts val="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CARATTERISTICHE </a:t>
            </a:r>
          </a:p>
          <a:p>
            <a:pPr marL="12700" marR="635635" lvl="0" indent="0" defTabSz="914400" eaLnBrk="1" fontAlgn="auto" latinLnBrk="0" hangingPunct="1">
              <a:lnSpc>
                <a:spcPct val="100800"/>
              </a:lnSpc>
              <a:spcBef>
                <a:spcPts val="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NUMERO</a:t>
            </a:r>
            <a:r>
              <a:rPr kumimoji="0" lang="it-IT" sz="1200" b="1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RIPIANI</a:t>
            </a:r>
            <a:r>
              <a:rPr kumimoji="0" lang="it-IT" sz="1200" b="1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INTERNI 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</a:t>
            </a:r>
            <a:r>
              <a:rPr kumimoji="0" lang="it-IT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RIPIANO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ts val="165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TIPOLOGIA</a:t>
            </a:r>
            <a:r>
              <a:rPr kumimoji="0" lang="it-IT" sz="1200" b="1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PENSILE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LARGHEZZA</a:t>
            </a:r>
            <a:r>
              <a:rPr kumimoji="0" lang="it-IT" sz="12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3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0</a:t>
            </a:r>
            <a:r>
              <a:rPr kumimoji="0" lang="it-IT" sz="12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CM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1614805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PROFONDITÀ 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12</a:t>
            </a:r>
            <a:r>
              <a:rPr kumimoji="0" lang="it-IT" sz="12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CM </a:t>
            </a:r>
            <a:r>
              <a:rPr kumimoji="0" lang="it-IT" sz="12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ALTEZZA 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30</a:t>
            </a:r>
            <a:r>
              <a:rPr kumimoji="0" lang="it-IT" sz="12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CM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ts val="16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STRUTTURA 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VANO</a:t>
            </a:r>
            <a:r>
              <a:rPr kumimoji="0" lang="it-IT" sz="12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</a:t>
            </a:r>
            <a:r>
              <a:rPr kumimoji="0" lang="it-IT" sz="12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GIORNO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</a:t>
            </a:r>
            <a:r>
              <a:rPr kumimoji="0" lang="it-IT" sz="1200" b="1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</a:t>
            </a:r>
            <a:r>
              <a:rPr kumimoji="0" lang="it-IT" sz="1200" b="1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OPACA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</a:t>
            </a:r>
            <a:r>
              <a:rPr kumimoji="0" lang="it-IT" sz="1200" b="1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MOBILE</a:t>
            </a:r>
            <a:r>
              <a:rPr kumimoji="0" lang="it-IT" sz="1200" b="1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ACCIAIO</a:t>
            </a:r>
            <a:r>
              <a:rPr kumimoji="0" lang="it-IT" sz="12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INOX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</a:t>
            </a:r>
            <a:r>
              <a:rPr kumimoji="0" lang="it-IT" sz="1200" b="1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CARATTERISTICHE</a:t>
            </a:r>
            <a:r>
              <a:rPr kumimoji="0" lang="it-IT" sz="1200" b="1" i="0" u="none" strike="noStrike" kern="0" cap="none" spc="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REVERSIBILE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508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3D433-7DFB-D0A9-9510-5F9FE4617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04ADAD9E-D770-EA07-AFAC-09AFAB5E31B8}"/>
              </a:ext>
            </a:extLst>
          </p:cNvPr>
          <p:cNvSpPr txBox="1"/>
          <p:nvPr/>
        </p:nvSpPr>
        <p:spPr>
          <a:xfrm>
            <a:off x="255016" y="1095543"/>
            <a:ext cx="11712447" cy="387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ts val="2270"/>
              </a:lnSpc>
              <a:spcBef>
                <a:spcPts val="90"/>
              </a:spcBef>
            </a:pPr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12.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PAVIMENTO AREA COMUNE INTERNO A-B</a:t>
            </a: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DF029922-3416-4665-D94E-4492D7CFD3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BF8E0CAF-3A9B-7112-63F5-5552870715C4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3A038985-648E-25CD-E9D4-3AA9D4CEA56F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2" name="object 4">
            <a:extLst>
              <a:ext uri="{FF2B5EF4-FFF2-40B4-BE49-F238E27FC236}">
                <a16:creationId xmlns:a16="http://schemas.microsoft.com/office/drawing/2014/main" id="{179EF3AC-5D94-92F2-62FF-2A55048E77E2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6457" y="1603010"/>
            <a:ext cx="3417444" cy="3209411"/>
          </a:xfrm>
          <a:prstGeom prst="rect">
            <a:avLst/>
          </a:prstGeom>
        </p:spPr>
      </p:pic>
      <p:sp>
        <p:nvSpPr>
          <p:cNvPr id="6" name="object 3">
            <a:extLst>
              <a:ext uri="{FF2B5EF4-FFF2-40B4-BE49-F238E27FC236}">
                <a16:creationId xmlns:a16="http://schemas.microsoft.com/office/drawing/2014/main" id="{82EDCD8E-DAC3-9C19-D83D-22609C862A45}"/>
              </a:ext>
            </a:extLst>
          </p:cNvPr>
          <p:cNvSpPr txBox="1"/>
          <p:nvPr/>
        </p:nvSpPr>
        <p:spPr>
          <a:xfrm>
            <a:off x="346457" y="5012351"/>
            <a:ext cx="3417444" cy="39369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0" lvl="0" defTabSz="91440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tabLst>
                <a:tab pos="396875" algn="l"/>
                <a:tab pos="4953635" algn="l"/>
              </a:tabLst>
              <a:defRPr/>
            </a:pP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ABK</a:t>
            </a:r>
            <a:r>
              <a:rPr kumimoji="0" lang="it-IT" sz="1200" i="0" u="none" strike="noStrike" kern="0" cap="none" spc="-1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CROSSROAD</a:t>
            </a:r>
            <a:r>
              <a:rPr kumimoji="0" lang="it-IT" sz="1200" i="0" u="none" strike="noStrike" kern="0" cap="none" spc="-5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CHALK</a:t>
            </a:r>
            <a:r>
              <a:rPr kumimoji="0" lang="it-IT" sz="1200" i="0" u="none" strike="noStrike" kern="0" cap="none" spc="-8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GREY</a:t>
            </a:r>
            <a:r>
              <a:rPr kumimoji="0" lang="it-IT" sz="1200" i="0" u="none" strike="noStrike" kern="0" cap="none" spc="-4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80X80</a:t>
            </a:r>
            <a:r>
              <a:rPr kumimoji="0" lang="it-IT" sz="1200" i="0" u="none" strike="noStrike" kern="0" cap="none" spc="-5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-2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CM</a:t>
            </a:r>
          </a:p>
          <a:p>
            <a:pPr marL="12700" marR="0" lvl="0" defTabSz="91440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tabLst>
                <a:tab pos="396875" algn="l"/>
                <a:tab pos="4953635" algn="l"/>
              </a:tabLst>
              <a:defRPr/>
            </a:pP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GRES</a:t>
            </a:r>
            <a:r>
              <a:rPr kumimoji="0" lang="it-IT" sz="1200" i="0" u="none" strike="noStrike" kern="0" cap="none" spc="-1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PORCELLANATO</a:t>
            </a:r>
            <a:r>
              <a:rPr kumimoji="0" lang="it-IT" sz="1200" i="0" u="none" strike="noStrike" kern="0" cap="none" spc="-5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EFFETTO</a:t>
            </a:r>
            <a:r>
              <a:rPr kumimoji="0" lang="it-IT" sz="1200" i="0" u="none" strike="noStrike" kern="0" cap="none" spc="-1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200" i="0" u="none" strike="noStrike" kern="0" cap="none" spc="-1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CEMENTO</a:t>
            </a:r>
            <a:endParaRPr kumimoji="0" lang="it-IT" sz="12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7806A11-0FE2-1741-52AA-33F7DCE6EA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1147438"/>
            <a:ext cx="4064000" cy="533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721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4A28D-80BC-1A32-8ED2-BC6D82AFB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5CC3B1-4597-69CB-489A-8995BA73E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223" y="1616692"/>
            <a:ext cx="11991165" cy="3491228"/>
          </a:xfrm>
        </p:spPr>
        <p:txBody>
          <a:bodyPr>
            <a:noAutofit/>
          </a:bodyPr>
          <a:lstStyle/>
          <a:p>
            <a:pPr marL="12700" lvl="0" algn="l">
              <a:lnSpc>
                <a:spcPct val="150000"/>
              </a:lnSpc>
              <a:spcBef>
                <a:spcPts val="100"/>
              </a:spcBef>
              <a:defRPr/>
            </a:pPr>
            <a:r>
              <a:rPr lang="it-IT" sz="1400" b="1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NOTE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:</a:t>
            </a:r>
            <a:br>
              <a:rPr lang="it-IT" sz="1400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</a:b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Le</a:t>
            </a:r>
            <a:r>
              <a:rPr lang="it-IT" sz="1400" kern="0" spc="3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immagini</a:t>
            </a:r>
            <a:r>
              <a:rPr lang="it-IT" sz="1400" kern="0" spc="3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sopra</a:t>
            </a:r>
            <a:r>
              <a:rPr lang="it-IT" sz="1400" kern="0" spc="3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riportate</a:t>
            </a:r>
            <a:r>
              <a:rPr lang="it-IT" sz="1400" kern="0" spc="3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sono</a:t>
            </a:r>
            <a:r>
              <a:rPr lang="it-IT" sz="1400" kern="0" spc="3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puramente</a:t>
            </a:r>
            <a:r>
              <a:rPr lang="it-IT" sz="1400" kern="0" spc="3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indicative</a:t>
            </a:r>
            <a:r>
              <a:rPr lang="it-IT" sz="1400" kern="0" spc="3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400" kern="0" spc="3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non</a:t>
            </a:r>
            <a:r>
              <a:rPr lang="it-IT" sz="1400" kern="0" spc="3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vincolanti.</a:t>
            </a:r>
            <a:r>
              <a:rPr lang="it-IT" sz="1400" kern="0" spc="3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</a:t>
            </a:r>
            <a:r>
              <a:rPr lang="it-IT" sz="1400" kern="0" spc="29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materiali</a:t>
            </a:r>
            <a:r>
              <a:rPr lang="it-IT" sz="1400" kern="0" spc="3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definitivi</a:t>
            </a:r>
            <a:r>
              <a:rPr lang="it-IT" sz="1400" kern="0" spc="29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potranno</a:t>
            </a:r>
            <a:r>
              <a:rPr lang="it-IT" sz="1400" kern="0" spc="3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variare</a:t>
            </a:r>
            <a:r>
              <a:rPr lang="it-IT" sz="1400" kern="0" spc="3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lang="it-IT" sz="1400" kern="0" spc="3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base</a:t>
            </a:r>
            <a:r>
              <a:rPr lang="it-IT" sz="1400" kern="0" spc="3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alla 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disponibilità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e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alle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esigenze</a:t>
            </a:r>
            <a:r>
              <a:rPr lang="it-IT" sz="14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progettuali.</a:t>
            </a:r>
            <a:br>
              <a:rPr lang="it-IT" sz="1400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</a:b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Tutti</a:t>
            </a:r>
            <a:r>
              <a:rPr lang="it-IT" sz="14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</a:t>
            </a:r>
            <a:r>
              <a:rPr lang="it-IT" sz="14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materiali</a:t>
            </a:r>
            <a:r>
              <a:rPr lang="it-IT" sz="1400" kern="0" spc="-5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nel</a:t>
            </a:r>
            <a:r>
              <a:rPr lang="it-IT" sz="14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presente</a:t>
            </a:r>
            <a:r>
              <a:rPr lang="it-IT" sz="1400" kern="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contratto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sono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soggetti</a:t>
            </a:r>
            <a:r>
              <a:rPr lang="it-IT" sz="14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</a:t>
            </a:r>
            <a:r>
              <a:rPr lang="it-IT" sz="1400" kern="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disponibilità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400" kern="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possono</a:t>
            </a:r>
            <a:r>
              <a:rPr lang="it-IT" sz="14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essere</a:t>
            </a:r>
            <a:r>
              <a:rPr lang="it-IT" sz="14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sostituiti</a:t>
            </a:r>
            <a:r>
              <a:rPr lang="it-IT" sz="14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lang="it-IT" sz="1400" kern="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materiali</a:t>
            </a:r>
            <a:r>
              <a:rPr lang="it-IT" sz="14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equivalenti</a:t>
            </a:r>
            <a:r>
              <a:rPr lang="it-IT" sz="14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</a:t>
            </a:r>
            <a:r>
              <a:rPr lang="it-IT" sz="14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qualità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5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tonalità</a:t>
            </a:r>
            <a:r>
              <a:rPr lang="it-IT" sz="1400" kern="0" spc="-6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colore.</a:t>
            </a:r>
            <a:br>
              <a:rPr lang="it-IT" sz="1400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</a:b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Qualora</a:t>
            </a:r>
            <a:r>
              <a:rPr lang="it-IT" sz="1400" kern="0" spc="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non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venga</a:t>
            </a:r>
            <a:r>
              <a:rPr lang="it-IT" sz="1400" kern="0" spc="-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effettuata</a:t>
            </a:r>
            <a:r>
              <a:rPr lang="it-IT" sz="1400" kern="0" spc="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</a:t>
            </a:r>
            <a:r>
              <a:rPr lang="it-IT" sz="1400" kern="0" spc="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sostituzione</a:t>
            </a:r>
            <a:r>
              <a:rPr lang="it-IT" sz="1400" kern="0" spc="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degli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infissi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originali</a:t>
            </a:r>
            <a:r>
              <a:rPr lang="it-IT" sz="14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</a:t>
            </a:r>
            <a:r>
              <a:rPr lang="it-IT" sz="1400" kern="0" spc="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vengano</a:t>
            </a:r>
            <a:r>
              <a:rPr lang="it-IT" sz="1400" kern="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sostituiti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soltanto</a:t>
            </a:r>
            <a:r>
              <a:rPr lang="it-IT" sz="1400" kern="0" spc="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alcuni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kern="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essi,</a:t>
            </a:r>
            <a:r>
              <a:rPr lang="it-IT" sz="1400" kern="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precisa che, nel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caso</a:t>
            </a:r>
            <a:br>
              <a:rPr lang="it-IT" sz="1400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</a:b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lang="it-IT" sz="1400" kern="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cui</a:t>
            </a:r>
            <a:r>
              <a:rPr lang="it-IT" sz="1400" kern="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uno</a:t>
            </a:r>
            <a:r>
              <a:rPr lang="it-IT" sz="1400" kern="0" spc="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 più</a:t>
            </a:r>
            <a:r>
              <a:rPr lang="it-IT" sz="1400" kern="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infissi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originali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presentino</a:t>
            </a:r>
            <a:r>
              <a:rPr lang="it-IT" sz="1400" kern="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malfunzionamenti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che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rendano</a:t>
            </a:r>
            <a:r>
              <a:rPr lang="it-IT" sz="1400" kern="0" spc="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necessaria</a:t>
            </a:r>
            <a:r>
              <a:rPr lang="it-IT" sz="1400" kern="0" spc="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sostituzione,</a:t>
            </a:r>
            <a:r>
              <a:rPr lang="it-IT" sz="1400" kern="0" spc="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questi</a:t>
            </a:r>
            <a:r>
              <a:rPr lang="it-IT" sz="1400" kern="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verranno sostituiti</a:t>
            </a:r>
            <a:r>
              <a:rPr lang="it-IT" sz="1400" kern="0" spc="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br>
              <a:rPr lang="it-IT" sz="1400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</a:b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infissi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kern="0" spc="-4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tipologia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400" kern="0" spc="-4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caratteristiche</a:t>
            </a:r>
            <a:r>
              <a:rPr lang="it-IT" sz="1400" kern="0" spc="-4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analoghe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quelle</a:t>
            </a:r>
            <a:r>
              <a:rPr lang="it-IT" sz="1400" kern="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previste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gli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infissi</a:t>
            </a:r>
            <a:r>
              <a:rPr lang="it-IT" sz="1400" kern="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nuova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installazione.</a:t>
            </a:r>
            <a:br>
              <a:rPr lang="it-IT" sz="1400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</a:b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Le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modifiche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personalizzazione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sono ammesse</a:t>
            </a:r>
            <a:r>
              <a:rPr lang="it-IT" sz="14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esclusivamente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lang="it-IT" sz="14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fase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proposta,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conformemente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alle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modalità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4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alle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tempistiche</a:t>
            </a:r>
            <a:br>
              <a:rPr lang="it-IT" sz="1400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</a:b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specificate</a:t>
            </a:r>
            <a:r>
              <a:rPr lang="it-IT" sz="1400" kern="0" spc="19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nell’allegato</a:t>
            </a:r>
            <a:r>
              <a:rPr lang="it-IT" sz="1400" kern="0" spc="2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alla</a:t>
            </a:r>
            <a:r>
              <a:rPr lang="it-IT" sz="1400" kern="0" spc="19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proposta</a:t>
            </a:r>
            <a:r>
              <a:rPr lang="it-IT" sz="1400" kern="0" spc="2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kern="0" spc="19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acquisto.</a:t>
            </a:r>
            <a:r>
              <a:rPr lang="it-IT" sz="1400" kern="0" spc="2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kern="0" spc="19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conseguenza,</a:t>
            </a:r>
            <a:r>
              <a:rPr lang="it-IT" sz="1400" kern="0" spc="2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non</a:t>
            </a:r>
            <a:r>
              <a:rPr lang="it-IT" sz="1400" kern="0" spc="18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saranno</a:t>
            </a:r>
            <a:r>
              <a:rPr lang="it-IT" sz="1400" kern="0" spc="2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accettate</a:t>
            </a:r>
            <a:r>
              <a:rPr lang="it-IT" sz="1400" kern="0" spc="2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richieste</a:t>
            </a:r>
            <a:r>
              <a:rPr lang="it-IT" sz="1400" kern="0" spc="19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kern="0" spc="19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modifica</a:t>
            </a:r>
            <a:r>
              <a:rPr lang="it-IT" sz="1400" kern="0" spc="204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presentate</a:t>
            </a:r>
            <a:r>
              <a:rPr lang="it-IT" sz="1400" kern="0" spc="19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lang="it-IT" sz="1400" kern="0" spc="19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fasi</a:t>
            </a:r>
            <a:br>
              <a:rPr lang="it-IT" sz="1400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</a:b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successive</a:t>
            </a:r>
            <a:r>
              <a:rPr lang="it-IT" sz="14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</a:t>
            </a:r>
            <a:r>
              <a:rPr lang="it-IT" sz="14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non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espressamente</a:t>
            </a:r>
            <a:r>
              <a:rPr lang="it-IT" sz="14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disciplinate </a:t>
            </a:r>
            <a:r>
              <a:rPr lang="it-IT" sz="14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nella</a:t>
            </a:r>
            <a:r>
              <a:rPr lang="it-IT" sz="14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proposta</a:t>
            </a:r>
            <a:endParaRPr lang="it-IT" sz="14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5" name="Immagine 4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B3661667-9083-ECEE-E2C5-8A97E9917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778" y="403274"/>
            <a:ext cx="1192283" cy="919379"/>
          </a:xfrm>
          <a:prstGeom prst="rect">
            <a:avLst/>
          </a:prstGeom>
        </p:spPr>
      </p:pic>
      <p:sp>
        <p:nvSpPr>
          <p:cNvPr id="8" name="object 3">
            <a:extLst>
              <a:ext uri="{FF2B5EF4-FFF2-40B4-BE49-F238E27FC236}">
                <a16:creationId xmlns:a16="http://schemas.microsoft.com/office/drawing/2014/main" id="{61E4085F-DF68-DF56-BFC5-DA6D179667FF}"/>
              </a:ext>
            </a:extLst>
          </p:cNvPr>
          <p:cNvSpPr txBox="1"/>
          <p:nvPr/>
        </p:nvSpPr>
        <p:spPr>
          <a:xfrm>
            <a:off x="8064754" y="5541384"/>
            <a:ext cx="273558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Firma</a:t>
            </a:r>
            <a:r>
              <a:rPr kumimoji="0" sz="1400" b="0" i="0" u="none" strike="noStrike" kern="0" cap="none" spc="-3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</a:t>
            </a:r>
            <a:r>
              <a:rPr kumimoji="0" sz="1400" b="0" i="0" u="none" strike="noStrike" kern="0" cap="none" spc="-4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approvazione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del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cliente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141530F7-78BC-5B8B-A8B6-BED89FDA6E7B}"/>
              </a:ext>
            </a:extLst>
          </p:cNvPr>
          <p:cNvSpPr txBox="1"/>
          <p:nvPr/>
        </p:nvSpPr>
        <p:spPr>
          <a:xfrm>
            <a:off x="1106119" y="5619234"/>
            <a:ext cx="1373505" cy="226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Data</a:t>
            </a:r>
            <a:r>
              <a:rPr kumimoji="0" sz="1400" b="0" i="0" u="none" strike="noStrike" kern="0" cap="none" spc="-3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kumimoji="0" sz="1400" b="0" i="0" u="none" strike="noStrike" kern="0" cap="none" spc="-5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sz="1400" b="0" i="0" u="none" strike="noStrike" kern="0" cap="none" spc="-10" normalizeH="0" baseline="0" noProof="0" dirty="0">
                <a:ln>
                  <a:noFill/>
                </a:ln>
                <a:solidFill>
                  <a:srgbClr val="181B0D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conferma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683D5229-4757-B6B7-D39F-EC088C97DEB2}"/>
              </a:ext>
            </a:extLst>
          </p:cNvPr>
          <p:cNvSpPr/>
          <p:nvPr/>
        </p:nvSpPr>
        <p:spPr>
          <a:xfrm>
            <a:off x="1064366" y="6270970"/>
            <a:ext cx="1463040" cy="0"/>
          </a:xfrm>
          <a:custGeom>
            <a:avLst/>
            <a:gdLst/>
            <a:ahLst/>
            <a:cxnLst/>
            <a:rect l="l" t="t" r="r" b="b"/>
            <a:pathLst>
              <a:path w="1463039">
                <a:moveTo>
                  <a:pt x="0" y="0"/>
                </a:moveTo>
                <a:lnTo>
                  <a:pt x="1463033" y="0"/>
                </a:lnTo>
              </a:path>
            </a:pathLst>
          </a:custGeom>
          <a:ln w="11156">
            <a:solidFill>
              <a:srgbClr val="171A0C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BB7D0C36-D7B6-A111-4A31-8484AE9F7CB0}"/>
              </a:ext>
            </a:extLst>
          </p:cNvPr>
          <p:cNvSpPr/>
          <p:nvPr/>
        </p:nvSpPr>
        <p:spPr>
          <a:xfrm>
            <a:off x="8246364" y="6281408"/>
            <a:ext cx="2346960" cy="0"/>
          </a:xfrm>
          <a:custGeom>
            <a:avLst/>
            <a:gdLst/>
            <a:ahLst/>
            <a:cxnLst/>
            <a:rect l="l" t="t" r="r" b="b"/>
            <a:pathLst>
              <a:path w="2346959">
                <a:moveTo>
                  <a:pt x="0" y="0"/>
                </a:moveTo>
                <a:lnTo>
                  <a:pt x="2346519" y="0"/>
                </a:lnTo>
              </a:path>
            </a:pathLst>
          </a:custGeom>
          <a:ln w="11156">
            <a:solidFill>
              <a:srgbClr val="171A0C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737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4857EE3E-CAAE-EA91-F123-393E82B720C7}"/>
              </a:ext>
            </a:extLst>
          </p:cNvPr>
          <p:cNvSpPr txBox="1"/>
          <p:nvPr/>
        </p:nvSpPr>
        <p:spPr>
          <a:xfrm>
            <a:off x="1006743" y="1614530"/>
            <a:ext cx="9305657" cy="43787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6875" indent="-396875">
              <a:spcBef>
                <a:spcPts val="105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1.</a:t>
            </a:r>
            <a:r>
              <a:rPr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Pavimento</a:t>
            </a:r>
            <a:r>
              <a:rPr sz="160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sz="160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spc="-10" dirty="0" err="1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Battiscopa</a:t>
            </a:r>
            <a:endParaRPr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1" indent="-396875">
              <a:spcBef>
                <a:spcPts val="980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2.</a:t>
            </a:r>
            <a:r>
              <a:rPr sz="16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Rivestimento</a:t>
            </a:r>
            <a:r>
              <a:rPr sz="1600" spc="-6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Bagni</a:t>
            </a:r>
            <a:endParaRPr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2" indent="-396875">
              <a:spcBef>
                <a:spcPts val="990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3.</a:t>
            </a:r>
            <a:r>
              <a:rPr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Porte</a:t>
            </a:r>
            <a:r>
              <a:rPr sz="160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interne</a:t>
            </a:r>
            <a:r>
              <a:rPr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Battenti</a:t>
            </a:r>
            <a:endParaRPr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3" indent="-396875">
              <a:spcBef>
                <a:spcPts val="980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4.</a:t>
            </a:r>
            <a:r>
              <a:rPr sz="16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Maniglie</a:t>
            </a:r>
            <a:endParaRPr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4" indent="-396875">
              <a:spcBef>
                <a:spcPts val="1010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5.</a:t>
            </a:r>
            <a:r>
              <a:rPr sz="16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Sanitari</a:t>
            </a:r>
            <a:endParaRPr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5" indent="-396875">
              <a:spcBef>
                <a:spcPts val="985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6.</a:t>
            </a:r>
            <a:r>
              <a:rPr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Piatti</a:t>
            </a:r>
            <a:r>
              <a:rPr sz="160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spc="-10" dirty="0" err="1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doccia</a:t>
            </a:r>
            <a:endParaRPr lang="it-IT" sz="1600" spc="-1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5" indent="-396875">
              <a:spcBef>
                <a:spcPts val="985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lang="it-IT"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7.</a:t>
            </a:r>
            <a:r>
              <a:rPr lang="it-IT"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Box</a:t>
            </a:r>
            <a:r>
              <a:rPr lang="it-IT"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6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doccia</a:t>
            </a:r>
            <a:endParaRPr lang="it-IT" sz="1600" spc="-1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5" indent="-396875">
              <a:spcBef>
                <a:spcPts val="985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8.</a:t>
            </a:r>
            <a:r>
              <a:rPr sz="160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Mobile</a:t>
            </a:r>
            <a:r>
              <a:rPr sz="16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spc="-10" dirty="0" err="1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Bagn</a:t>
            </a:r>
            <a:r>
              <a:rPr lang="it-IT" sz="16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</a:t>
            </a:r>
          </a:p>
          <a:p>
            <a:pPr marL="396875" lvl="5" indent="-396875">
              <a:spcBef>
                <a:spcPts val="985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9.</a:t>
            </a:r>
            <a:r>
              <a:rPr sz="160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Rubinetteria</a:t>
            </a:r>
            <a:r>
              <a:rPr sz="1600" spc="-4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(Set</a:t>
            </a:r>
            <a:r>
              <a:rPr sz="160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Lavabo</a:t>
            </a:r>
            <a:r>
              <a:rPr sz="160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–</a:t>
            </a:r>
            <a:r>
              <a:rPr sz="1600" spc="-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Bidet</a:t>
            </a:r>
            <a:r>
              <a:rPr sz="160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–</a:t>
            </a:r>
            <a:r>
              <a:rPr sz="160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Gruppo</a:t>
            </a:r>
            <a:r>
              <a:rPr sz="160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doccia)</a:t>
            </a:r>
            <a:endParaRPr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indent="-396875">
              <a:spcBef>
                <a:spcPts val="985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10.</a:t>
            </a:r>
            <a:r>
              <a:rPr sz="1600" spc="-5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Faretti</a:t>
            </a:r>
            <a:r>
              <a:rPr sz="1600" spc="-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Bagni</a:t>
            </a:r>
            <a:endParaRPr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indent="-396875">
              <a:spcBef>
                <a:spcPts val="985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11.</a:t>
            </a:r>
            <a:r>
              <a:rPr sz="1600" spc="-6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 err="1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Nicchia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spc="-10" dirty="0" err="1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Doccia</a:t>
            </a:r>
            <a:endParaRPr lang="it-IT" sz="1600" spc="-1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indent="-396875">
              <a:spcBef>
                <a:spcPts val="985"/>
              </a:spcBef>
              <a:buFont typeface="Wingdings" panose="05000000000000000000" pitchFamily="2" charset="2"/>
              <a:buChar char="§"/>
              <a:tabLst>
                <a:tab pos="182563" algn="l"/>
              </a:tabLst>
            </a:pP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12.</a:t>
            </a:r>
            <a:r>
              <a:rPr sz="1600" spc="-5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Pavimento</a:t>
            </a:r>
            <a:r>
              <a:rPr sz="160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+</a:t>
            </a:r>
            <a:r>
              <a:rPr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Battiscopa</a:t>
            </a:r>
            <a:r>
              <a:rPr sz="160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Area</a:t>
            </a:r>
            <a:r>
              <a:rPr sz="160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60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Comune</a:t>
            </a:r>
            <a:endParaRPr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596FF86A-2661-EA3A-D65A-E2C47133097F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2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9" name="Immagine 8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2407DBFF-A78F-2F8E-0F4F-A992E17F27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7FA5BD9-6417-4C49-F05D-CFA223F03F47}"/>
              </a:ext>
            </a:extLst>
          </p:cNvPr>
          <p:cNvSpPr txBox="1"/>
          <p:nvPr/>
        </p:nvSpPr>
        <p:spPr>
          <a:xfrm>
            <a:off x="255017" y="1136183"/>
            <a:ext cx="1106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INDICE</a:t>
            </a:r>
          </a:p>
        </p:txBody>
      </p:sp>
    </p:spTree>
    <p:extLst>
      <p:ext uri="{BB962C8B-B14F-4D97-AF65-F5344CB8AC3E}">
        <p14:creationId xmlns:p14="http://schemas.microsoft.com/office/powerpoint/2010/main" val="3934002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BB8F0-29D2-48FE-8641-0B18E8138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70022101-AADE-115A-12A0-F7261A94E1E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457" y="2216404"/>
            <a:ext cx="2054352" cy="2779776"/>
          </a:xfrm>
          <a:prstGeom prst="rect">
            <a:avLst/>
          </a:prstGeom>
        </p:spPr>
      </p:pic>
      <p:pic>
        <p:nvPicPr>
          <p:cNvPr id="3" name="object 3">
            <a:extLst>
              <a:ext uri="{FF2B5EF4-FFF2-40B4-BE49-F238E27FC236}">
                <a16:creationId xmlns:a16="http://schemas.microsoft.com/office/drawing/2014/main" id="{7D6F7735-AAFF-9CB3-36EB-3DEBA2D45842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4896" y="2211324"/>
            <a:ext cx="469391" cy="2795016"/>
          </a:xfrm>
          <a:prstGeom prst="rect">
            <a:avLst/>
          </a:prstGeom>
        </p:spPr>
      </p:pic>
      <p:pic>
        <p:nvPicPr>
          <p:cNvPr id="4" name="object 4">
            <a:extLst>
              <a:ext uri="{FF2B5EF4-FFF2-40B4-BE49-F238E27FC236}">
                <a16:creationId xmlns:a16="http://schemas.microsoft.com/office/drawing/2014/main" id="{F1B1A560-0256-6844-85AC-8EFE50180F00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63441" y="2201164"/>
            <a:ext cx="2054352" cy="2802636"/>
          </a:xfrm>
          <a:prstGeom prst="rect">
            <a:avLst/>
          </a:prstGeom>
        </p:spPr>
      </p:pic>
      <p:pic>
        <p:nvPicPr>
          <p:cNvPr id="5" name="object 5">
            <a:extLst>
              <a:ext uri="{FF2B5EF4-FFF2-40B4-BE49-F238E27FC236}">
                <a16:creationId xmlns:a16="http://schemas.microsoft.com/office/drawing/2014/main" id="{8CE387D2-E0F7-ACC2-EAA7-0B1E85EF657E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53428" y="2193544"/>
            <a:ext cx="469392" cy="2795016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231ED3C-C780-68F8-5D19-D1E86EB96169}"/>
              </a:ext>
            </a:extLst>
          </p:cNvPr>
          <p:cNvSpPr txBox="1"/>
          <p:nvPr/>
        </p:nvSpPr>
        <p:spPr>
          <a:xfrm>
            <a:off x="4665980" y="5237342"/>
            <a:ext cx="3498787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sz="12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GRES </a:t>
            </a:r>
            <a:r>
              <a:rPr sz="1200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PORCELLANATO </a:t>
            </a:r>
            <a:r>
              <a:rPr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20x120</a:t>
            </a:r>
            <a:endParaRPr lang="it-IT" sz="1200" spc="-5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R="5080">
              <a:lnSpc>
                <a:spcPct val="100000"/>
              </a:lnSpc>
            </a:pPr>
            <a:r>
              <a:rPr sz="1200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PANARIA NUANCE</a:t>
            </a:r>
            <a:r>
              <a:rPr lang="it-IT" sz="1200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EFFETTO</a:t>
            </a:r>
            <a:r>
              <a:rPr sz="1200" spc="-6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LEGNO</a:t>
            </a:r>
          </a:p>
          <a:p>
            <a:pPr marR="5080">
              <a:lnSpc>
                <a:spcPct val="100000"/>
              </a:lnSpc>
            </a:pPr>
            <a:r>
              <a:rPr sz="12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Colore:</a:t>
            </a:r>
            <a:r>
              <a:rPr sz="1200" spc="-2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sz="12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MIEL</a:t>
            </a:r>
            <a:endParaRPr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069EE43-DD4C-FDFD-ACDB-BB2B1D554636}"/>
              </a:ext>
            </a:extLst>
          </p:cNvPr>
          <p:cNvSpPr txBox="1"/>
          <p:nvPr/>
        </p:nvSpPr>
        <p:spPr>
          <a:xfrm>
            <a:off x="255017" y="1136183"/>
            <a:ext cx="4975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1.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PAVIMENTI E BATTISCOPA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4B30108-CA15-4D71-FD6E-C941CEF8C4F2}"/>
              </a:ext>
            </a:extLst>
          </p:cNvPr>
          <p:cNvSpPr txBox="1"/>
          <p:nvPr/>
        </p:nvSpPr>
        <p:spPr>
          <a:xfrm>
            <a:off x="295657" y="1753091"/>
            <a:ext cx="2961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PAVIMENTO</a:t>
            </a:r>
            <a:r>
              <a:rPr lang="it-IT" sz="1600" b="1" spc="-7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600" b="1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CARAMEL</a:t>
            </a:r>
            <a:endParaRPr lang="it-IT"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738287B-A6F4-FBE6-775C-A21F01C1EF3A}"/>
              </a:ext>
            </a:extLst>
          </p:cNvPr>
          <p:cNvSpPr txBox="1"/>
          <p:nvPr/>
        </p:nvSpPr>
        <p:spPr>
          <a:xfrm>
            <a:off x="261114" y="5157833"/>
            <a:ext cx="402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GRES PORCELLANATO 20X120</a:t>
            </a:r>
          </a:p>
          <a:p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PANARIA NUANCE EFFETTO LEGNO Colore: CARAMEL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707586E-B85D-C26E-3EBF-F294D02A33D0}"/>
              </a:ext>
            </a:extLst>
          </p:cNvPr>
          <p:cNvSpPr txBox="1"/>
          <p:nvPr/>
        </p:nvSpPr>
        <p:spPr>
          <a:xfrm>
            <a:off x="4757166" y="1762373"/>
            <a:ext cx="249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PAVIMENTO</a:t>
            </a:r>
            <a:r>
              <a:rPr lang="it-IT" sz="1600" b="1" spc="-7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600" b="1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MIEL</a:t>
            </a:r>
            <a:endParaRPr lang="it-IT"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3A0097A-47FF-A5F0-FBAE-971BE163B8EE}"/>
              </a:ext>
            </a:extLst>
          </p:cNvPr>
          <p:cNvSpPr txBox="1"/>
          <p:nvPr/>
        </p:nvSpPr>
        <p:spPr>
          <a:xfrm>
            <a:off x="9257283" y="1763529"/>
            <a:ext cx="1819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BATTISCOPA</a:t>
            </a:r>
            <a:endParaRPr lang="it-IT"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6" name="object 3">
            <a:extLst>
              <a:ext uri="{FF2B5EF4-FFF2-40B4-BE49-F238E27FC236}">
                <a16:creationId xmlns:a16="http://schemas.microsoft.com/office/drawing/2014/main" id="{F75AE7C1-ECB7-8486-861C-ED2D600C3061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968599" y="2216404"/>
            <a:ext cx="2386584" cy="2787396"/>
          </a:xfrm>
          <a:prstGeom prst="rect">
            <a:avLst/>
          </a:prstGeom>
        </p:spPr>
      </p:pic>
      <p:sp>
        <p:nvSpPr>
          <p:cNvPr id="17" name="object 6">
            <a:extLst>
              <a:ext uri="{FF2B5EF4-FFF2-40B4-BE49-F238E27FC236}">
                <a16:creationId xmlns:a16="http://schemas.microsoft.com/office/drawing/2014/main" id="{B16643CC-52F0-77C5-1387-D9B413341C29}"/>
              </a:ext>
            </a:extLst>
          </p:cNvPr>
          <p:cNvSpPr txBox="1"/>
          <p:nvPr/>
        </p:nvSpPr>
        <p:spPr>
          <a:xfrm>
            <a:off x="8935579" y="5200572"/>
            <a:ext cx="3498787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it-IT" sz="12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RAVAIOLI AETERNO</a:t>
            </a:r>
          </a:p>
          <a:p>
            <a:pPr marR="5080">
              <a:lnSpc>
                <a:spcPct val="100000"/>
              </a:lnSpc>
            </a:pPr>
            <a:r>
              <a:rPr lang="it-IT" sz="12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LEGNO MASSELLO 11X90 TOKYO</a:t>
            </a:r>
          </a:p>
          <a:p>
            <a:pPr marR="5080">
              <a:lnSpc>
                <a:spcPct val="100000"/>
              </a:lnSpc>
            </a:pPr>
            <a:r>
              <a:rPr lang="it-IT" sz="12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LACCATO BIANCO</a:t>
            </a:r>
            <a:endParaRPr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B9FC560D-A34A-3496-F540-86D7185374A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7194FE02-F89A-177C-B208-88F9019ED64E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748E546E-5779-D60C-68C6-841213A1CD5B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8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9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831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035BA-F9B9-9323-229B-4F978AF6B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5D2CB4F5-24A9-B3D6-43D8-844AB2A139F7}"/>
              </a:ext>
            </a:extLst>
          </p:cNvPr>
          <p:cNvSpPr txBox="1"/>
          <p:nvPr/>
        </p:nvSpPr>
        <p:spPr>
          <a:xfrm>
            <a:off x="255017" y="1136183"/>
            <a:ext cx="4975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2.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RIVESTIMENTI BAGNI</a:t>
            </a: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8346097-DAE9-3ECC-B88E-894E5509C34B}"/>
              </a:ext>
            </a:extLst>
          </p:cNvPr>
          <p:cNvSpPr txBox="1"/>
          <p:nvPr/>
        </p:nvSpPr>
        <p:spPr>
          <a:xfrm>
            <a:off x="3919886" y="2932957"/>
            <a:ext cx="6311234" cy="14157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PAVIMENTO</a:t>
            </a:r>
            <a:r>
              <a:rPr lang="it-IT" sz="1200" spc="-6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GRES</a:t>
            </a:r>
            <a:r>
              <a:rPr lang="it-IT" sz="1200" spc="-4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PORCELLANATO</a:t>
            </a:r>
            <a:r>
              <a:rPr lang="it-IT" sz="12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60x120</a:t>
            </a:r>
            <a:r>
              <a:rPr lang="it-IT" sz="1200" spc="2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200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PANARIA RECT</a:t>
            </a:r>
            <a:endParaRPr lang="it-IT" sz="1200" spc="-2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4491990">
              <a:lnSpc>
                <a:spcPct val="100000"/>
              </a:lnSpc>
            </a:pP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Spessore</a:t>
            </a:r>
            <a:r>
              <a:rPr lang="it-IT" sz="1200" spc="-6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</a:t>
            </a:r>
            <a:r>
              <a:rPr lang="it-IT" sz="1200" spc="-4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spc="-2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mm </a:t>
            </a:r>
            <a:r>
              <a:rPr lang="it-IT" sz="1200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Naturale</a:t>
            </a:r>
          </a:p>
          <a:p>
            <a:pPr marL="12700">
              <a:lnSpc>
                <a:spcPct val="100000"/>
              </a:lnSpc>
            </a:pP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EFFETTO</a:t>
            </a:r>
            <a:r>
              <a:rPr lang="it-IT" sz="1200" spc="-7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CEMENTO</a:t>
            </a:r>
            <a:r>
              <a:rPr lang="it-IT" sz="1200" spc="-3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SPATOLATO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12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Colore:</a:t>
            </a:r>
            <a:r>
              <a:rPr lang="it-IT" sz="1200" spc="-2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SABLE</a:t>
            </a: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n.</a:t>
            </a:r>
            <a:r>
              <a:rPr lang="it-IT" sz="1200" i="1" spc="-4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b.</a:t>
            </a:r>
            <a:r>
              <a:rPr lang="it-IT" sz="1200" i="1" spc="-6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Il</a:t>
            </a:r>
            <a:r>
              <a:rPr lang="it-IT" sz="1200" i="1" spc="-3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rivestimento</a:t>
            </a:r>
            <a:r>
              <a:rPr lang="it-IT" sz="1200" i="1" spc="-3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sarà</a:t>
            </a:r>
            <a:r>
              <a:rPr lang="it-IT" sz="1200" i="1" spc="-5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sviluppato</a:t>
            </a:r>
            <a:r>
              <a:rPr lang="it-IT" sz="1200" i="1" spc="-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ad</a:t>
            </a:r>
            <a:r>
              <a:rPr lang="it-IT" sz="1200" i="1" spc="-6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una</a:t>
            </a:r>
            <a:r>
              <a:rPr lang="it-IT" sz="1200" i="1" spc="-3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altezza</a:t>
            </a:r>
            <a:r>
              <a:rPr lang="it-IT" sz="1200" i="1" spc="-3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200" i="1" spc="-3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2,40</a:t>
            </a:r>
            <a:r>
              <a:rPr lang="it-IT" sz="1200" i="1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spc="-2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</a:t>
            </a:r>
            <a:endParaRPr sz="1200" i="1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E8F7D888-0D40-5AA7-C658-32C0F21933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A9426293-1062-E838-6F2A-BEEA4C2313D1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EFF296AB-4677-9FB1-1C75-25C16F0921B5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9" name="object 3">
            <a:extLst>
              <a:ext uri="{FF2B5EF4-FFF2-40B4-BE49-F238E27FC236}">
                <a16:creationId xmlns:a16="http://schemas.microsoft.com/office/drawing/2014/main" id="{18C46CED-859F-706E-A632-FFD6237FF25C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6456" y="1795850"/>
            <a:ext cx="2721863" cy="397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5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11760-F362-20D1-4C8E-27A183461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8F4E8D9C-DD19-A93E-9E61-A8D0BD8B09D7}"/>
              </a:ext>
            </a:extLst>
          </p:cNvPr>
          <p:cNvSpPr txBox="1"/>
          <p:nvPr/>
        </p:nvSpPr>
        <p:spPr>
          <a:xfrm>
            <a:off x="255017" y="1136183"/>
            <a:ext cx="497586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it-IT" sz="2000" b="1" dirty="0">
                <a:latin typeface="Red Hat Display"/>
                <a:ea typeface="Red Hat Display" panose="02010303040201060303" pitchFamily="2" charset="0"/>
                <a:cs typeface="Red Hat Display" panose="02010303040201060303" pitchFamily="2" charset="0"/>
              </a:rPr>
              <a:t>3. </a:t>
            </a:r>
            <a:r>
              <a:rPr lang="it-IT" sz="2000" dirty="0">
                <a:latin typeface="Red Hat Display"/>
              </a:rPr>
              <a:t>PORTE</a:t>
            </a:r>
            <a:r>
              <a:rPr lang="it-IT" sz="2000" spc="-15" dirty="0">
                <a:latin typeface="Red Hat Display"/>
              </a:rPr>
              <a:t> </a:t>
            </a:r>
            <a:r>
              <a:rPr lang="it-IT" sz="2000" dirty="0">
                <a:latin typeface="Red Hat Display"/>
              </a:rPr>
              <a:t>DA</a:t>
            </a:r>
            <a:r>
              <a:rPr lang="it-IT" sz="2000" spc="5" dirty="0">
                <a:latin typeface="Red Hat Display"/>
              </a:rPr>
              <a:t> </a:t>
            </a:r>
            <a:r>
              <a:rPr lang="it-IT" sz="2000" dirty="0">
                <a:latin typeface="Red Hat Display"/>
              </a:rPr>
              <a:t>INTERNO</a:t>
            </a:r>
            <a:r>
              <a:rPr lang="it-IT" sz="2000" spc="-45" dirty="0">
                <a:latin typeface="Red Hat Display"/>
              </a:rPr>
              <a:t> </a:t>
            </a:r>
            <a:r>
              <a:rPr lang="it-IT" sz="2000" spc="-10" dirty="0">
                <a:latin typeface="Red Hat Display"/>
              </a:rPr>
              <a:t>BATTENTI</a:t>
            </a:r>
            <a:endParaRPr lang="it-IT" sz="2000" b="1" dirty="0">
              <a:latin typeface="Red Hat Display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F366AC8A-C59D-C059-B6BF-C740A0819749}"/>
              </a:ext>
            </a:extLst>
          </p:cNvPr>
          <p:cNvSpPr txBox="1"/>
          <p:nvPr/>
        </p:nvSpPr>
        <p:spPr>
          <a:xfrm>
            <a:off x="3189212" y="1803306"/>
            <a:ext cx="8412744" cy="54341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5080">
              <a:lnSpc>
                <a:spcPct val="151200"/>
              </a:lnSpc>
              <a:spcBef>
                <a:spcPts val="110"/>
              </a:spcBef>
            </a:pP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</a:t>
            </a:r>
            <a:r>
              <a:rPr lang="it-IT" sz="1200" spc="-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porta</a:t>
            </a:r>
            <a:r>
              <a:rPr lang="it-IT" sz="1200" spc="-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 err="1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Contractdoor</a:t>
            </a:r>
            <a:r>
              <a:rPr lang="it-IT" sz="1200" spc="-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è</a:t>
            </a:r>
            <a:r>
              <a:rPr lang="it-IT" sz="1200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fornita</a:t>
            </a:r>
            <a:r>
              <a:rPr lang="it-IT" sz="1200" spc="-3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20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telaio</a:t>
            </a:r>
            <a:r>
              <a:rPr lang="it-IT" sz="1200" spc="-4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200" spc="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coprifilo,</a:t>
            </a:r>
            <a:r>
              <a:rPr lang="it-IT" sz="1200" spc="-8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elementi</a:t>
            </a:r>
            <a:r>
              <a:rPr lang="it-IT" sz="1200" spc="-3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essenziali</a:t>
            </a:r>
            <a:r>
              <a:rPr lang="it-IT" sz="1200" spc="-4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spc="-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una</a:t>
            </a:r>
            <a:r>
              <a:rPr lang="it-IT" sz="1200" spc="-1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corretta</a:t>
            </a:r>
            <a:r>
              <a:rPr lang="it-IT" sz="1200" spc="-1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installazione</a:t>
            </a:r>
            <a:r>
              <a:rPr lang="it-IT" sz="1200" spc="-7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200" spc="-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finitura.</a:t>
            </a:r>
            <a:r>
              <a:rPr lang="it-IT" sz="1200" spc="-4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Il</a:t>
            </a:r>
            <a:r>
              <a:rPr lang="it-IT" sz="1200" spc="-4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verso di</a:t>
            </a:r>
            <a:r>
              <a:rPr lang="it-IT" sz="1200" spc="-4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apertura</a:t>
            </a:r>
            <a:r>
              <a:rPr lang="it-IT" sz="1200" spc="-1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reversibile</a:t>
            </a:r>
            <a:r>
              <a:rPr lang="it-IT" sz="1200" spc="-5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offre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flessibilità</a:t>
            </a:r>
            <a:r>
              <a:rPr lang="it-IT" sz="1200" spc="-6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lang="it-IT" sz="1200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fase</a:t>
            </a:r>
            <a:r>
              <a:rPr lang="it-IT" sz="1200" spc="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200" spc="-4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montaggio,</a:t>
            </a:r>
            <a:r>
              <a:rPr lang="it-IT" sz="1200" spc="-6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adattandosi</a:t>
            </a:r>
            <a:r>
              <a:rPr lang="it-IT" sz="1200" spc="-4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alle</a:t>
            </a:r>
            <a:r>
              <a:rPr lang="it-IT" sz="1200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diverse</a:t>
            </a:r>
            <a:r>
              <a:rPr lang="it-IT" sz="1200" spc="-5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configurazioni</a:t>
            </a:r>
            <a:r>
              <a:rPr lang="it-IT" sz="1200" spc="-6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degli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ambienti</a:t>
            </a:r>
            <a:r>
              <a:rPr lang="it-IT" sz="1200" spc="-3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interni.</a:t>
            </a:r>
            <a:endParaRPr lang="it-IT"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871600E5-53F9-6C03-EEBA-E2E9490E7B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85E8BDFA-FC73-0394-E85C-66D51EB1CF21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AFBEC939-66C7-374F-9F34-FFF6DDEDF735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2" name="object 4">
            <a:extLst>
              <a:ext uri="{FF2B5EF4-FFF2-40B4-BE49-F238E27FC236}">
                <a16:creationId xmlns:a16="http://schemas.microsoft.com/office/drawing/2014/main" id="{7EFB8C71-AFAD-7826-54EC-395D0711F35F}"/>
              </a:ext>
            </a:extLst>
          </p:cNvPr>
          <p:cNvPicPr/>
          <p:nvPr/>
        </p:nvPicPr>
        <p:blipFill>
          <a:blip r:embed="rId5" cstate="print"/>
          <a:srcRect l="25787" r="26837"/>
          <a:stretch>
            <a:fillRect/>
          </a:stretch>
        </p:blipFill>
        <p:spPr>
          <a:xfrm>
            <a:off x="590044" y="1803306"/>
            <a:ext cx="1949043" cy="41139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3FE042-D3E3-D277-8386-BD46FB5E96AF}"/>
              </a:ext>
            </a:extLst>
          </p:cNvPr>
          <p:cNvSpPr txBox="1"/>
          <p:nvPr/>
        </p:nvSpPr>
        <p:spPr>
          <a:xfrm>
            <a:off x="3079326" y="2611496"/>
            <a:ext cx="6715760" cy="2848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50000"/>
              </a:lnSpc>
              <a:spcBef>
                <a:spcPts val="105"/>
              </a:spcBef>
            </a:pPr>
            <a:r>
              <a:rPr lang="it-IT" sz="1200" b="1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CARATTERISTICHE</a:t>
            </a:r>
            <a:r>
              <a:rPr lang="it-IT" sz="1200" b="1" spc="-8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TECNICHE</a:t>
            </a:r>
          </a:p>
          <a:p>
            <a:pPr marL="12700">
              <a:lnSpc>
                <a:spcPct val="150000"/>
              </a:lnSpc>
              <a:spcBef>
                <a:spcPts val="105"/>
              </a:spcBef>
            </a:pPr>
            <a:endParaRPr lang="it-IT"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>
              <a:lnSpc>
                <a:spcPct val="150000"/>
              </a:lnSpc>
            </a:pP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</a:t>
            </a:r>
            <a:r>
              <a:rPr lang="it-IT" sz="1200" spc="-4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ANTA</a:t>
            </a:r>
            <a:r>
              <a:rPr lang="it-IT" sz="1200" spc="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TAMBURATA</a:t>
            </a:r>
            <a:r>
              <a:rPr lang="it-IT" sz="1200" b="1" spc="-9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200" b="1" spc="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LAMINATA</a:t>
            </a:r>
            <a:endParaRPr lang="it-IT"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>
              <a:lnSpc>
                <a:spcPct val="150000"/>
              </a:lnSpc>
            </a:pP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</a:t>
            </a:r>
            <a:r>
              <a:rPr lang="it-IT" sz="1200" spc="-1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BIANCO</a:t>
            </a:r>
            <a:endParaRPr lang="it-IT"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>
              <a:lnSpc>
                <a:spcPct val="150000"/>
              </a:lnSpc>
            </a:pP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</a:t>
            </a:r>
            <a:r>
              <a:rPr lang="it-IT" sz="1200" spc="-5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LISCIA</a:t>
            </a:r>
            <a:endParaRPr lang="it-IT"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>
              <a:lnSpc>
                <a:spcPct val="150000"/>
              </a:lnSpc>
            </a:pP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VERSO</a:t>
            </a:r>
            <a:r>
              <a:rPr lang="it-IT" sz="1200" spc="-3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200" spc="-3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APERTURA</a:t>
            </a:r>
            <a:r>
              <a:rPr lang="it-IT" sz="1200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REVERSIBILE</a:t>
            </a:r>
            <a:endParaRPr lang="it-IT"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>
              <a:lnSpc>
                <a:spcPct val="150000"/>
              </a:lnSpc>
            </a:pP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</a:t>
            </a:r>
            <a:r>
              <a:rPr lang="it-IT" sz="1200" spc="-5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TELAIO</a:t>
            </a:r>
            <a:r>
              <a:rPr lang="it-IT" sz="1200" spc="-3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lang="it-IT" sz="1200" b="1" spc="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LEGNO</a:t>
            </a:r>
          </a:p>
          <a:p>
            <a:pPr marL="12700">
              <a:lnSpc>
                <a:spcPct val="150000"/>
              </a:lnSpc>
            </a:pP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</a:t>
            </a:r>
            <a:r>
              <a:rPr lang="it-IT" sz="1200" spc="-4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COPRIFILO</a:t>
            </a:r>
            <a:r>
              <a:rPr lang="it-IT" sz="1200" spc="-4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lang="it-IT" sz="1200" b="1" spc="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LEGNO </a:t>
            </a:r>
          </a:p>
          <a:p>
            <a:pPr marL="12700">
              <a:lnSpc>
                <a:spcPct val="150000"/>
              </a:lnSpc>
            </a:pP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SERRATURA</a:t>
            </a:r>
            <a:r>
              <a:rPr lang="it-IT" sz="1200" spc="-4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COMPRESA </a:t>
            </a:r>
          </a:p>
          <a:p>
            <a:pPr marL="12700">
              <a:lnSpc>
                <a:spcPct val="150000"/>
              </a:lnSpc>
            </a:pPr>
            <a:r>
              <a:rPr lang="it-IT" sz="12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CERNIERE</a:t>
            </a:r>
            <a:r>
              <a:rPr lang="it-IT" sz="1200" spc="-4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</a:t>
            </a:r>
            <a:r>
              <a:rPr lang="it-IT" sz="1200" b="1" spc="-1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SCOMPARSA</a:t>
            </a:r>
            <a:endParaRPr lang="it-IT" sz="12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80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BD8D9-06A3-EB20-A555-93A16D05D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51746D2E-E681-67DE-3A18-9F694EABA0AD}"/>
              </a:ext>
            </a:extLst>
          </p:cNvPr>
          <p:cNvSpPr txBox="1"/>
          <p:nvPr/>
        </p:nvSpPr>
        <p:spPr>
          <a:xfrm>
            <a:off x="255017" y="1136183"/>
            <a:ext cx="4975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4.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MANIGLIE</a:t>
            </a: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66ACDCE2-95D4-C68E-8F23-05341E84A3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EC5BB662-81F3-BD72-DC6B-3E35FE51F491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8678D4BE-6BB0-4D83-7E6D-13788A54925C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8E22D2B-6299-C1F8-EF65-9F59F176254C}"/>
              </a:ext>
            </a:extLst>
          </p:cNvPr>
          <p:cNvSpPr txBox="1"/>
          <p:nvPr/>
        </p:nvSpPr>
        <p:spPr>
          <a:xfrm>
            <a:off x="4725246" y="2341569"/>
            <a:ext cx="6715760" cy="2663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lvl="0">
              <a:spcBef>
                <a:spcPts val="100"/>
              </a:spcBef>
              <a:defRPr/>
            </a:pPr>
            <a:r>
              <a:rPr lang="it-IT" sz="1200" i="1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lang="it-IT" sz="1200" i="1" kern="0" spc="-4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i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molla</a:t>
            </a:r>
          </a:p>
          <a:p>
            <a:pPr marL="12700" lvl="0">
              <a:spcBef>
                <a:spcPts val="100"/>
              </a:spcBef>
              <a:defRPr/>
            </a:pP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spcBef>
                <a:spcPts val="5"/>
              </a:spcBef>
              <a:defRPr/>
            </a:pP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CARATTERISTICHE</a:t>
            </a:r>
            <a:r>
              <a:rPr lang="it-IT" sz="1200" b="1" kern="0" spc="-10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TECNICHE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878840" lvl="0">
              <a:lnSpc>
                <a:spcPct val="150000"/>
              </a:lnSpc>
              <a:defRPr/>
            </a:pP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POSIZIONE</a:t>
            </a:r>
            <a:r>
              <a:rPr lang="it-IT" sz="1200" kern="0" spc="-4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SERRAMENTO</a:t>
            </a:r>
            <a:r>
              <a:rPr lang="it-IT" sz="1200" kern="0" spc="-3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INTERNO </a:t>
            </a:r>
          </a:p>
          <a:p>
            <a:pPr marL="12700" marR="878840" lvl="0">
              <a:lnSpc>
                <a:spcPct val="150000"/>
              </a:lnSpc>
              <a:defRPr/>
            </a:pP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TIPOLOGIA</a:t>
            </a:r>
            <a:r>
              <a:rPr lang="it-IT" sz="1200" kern="0" spc="-9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SERRAMENTO</a:t>
            </a:r>
            <a:r>
              <a:rPr lang="it-IT" sz="1200" kern="0" spc="-8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PORTA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</a:t>
            </a:r>
            <a:r>
              <a:rPr lang="it-IT" sz="1200" kern="0" spc="-6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ZAMA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defRPr/>
            </a:pP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</a:t>
            </a:r>
            <a:r>
              <a:rPr lang="it-IT" sz="1200" kern="0" spc="-3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BIANCO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spcBef>
                <a:spcPts val="5"/>
              </a:spcBef>
              <a:defRPr/>
            </a:pP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DIMENSIONI</a:t>
            </a:r>
            <a:r>
              <a:rPr lang="it-IT" sz="1200" kern="0" spc="-5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QUADRO</a:t>
            </a:r>
            <a:r>
              <a:rPr lang="it-IT" sz="1200" kern="0" spc="-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8X8 </a:t>
            </a:r>
            <a:r>
              <a:rPr lang="it-IT" sz="1200" b="1" kern="0" spc="-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MM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defRPr/>
            </a:pP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LUNGHEZZA</a:t>
            </a:r>
            <a:r>
              <a:rPr lang="it-IT" sz="1200" kern="0" spc="-3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QUADRO</a:t>
            </a:r>
            <a:r>
              <a:rPr lang="it-IT" sz="1200" kern="0" spc="-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95</a:t>
            </a:r>
            <a:r>
              <a:rPr lang="it-IT" sz="1200" b="1" kern="0" spc="-3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MM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defRPr/>
            </a:pP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DIMENSIONI</a:t>
            </a:r>
            <a:r>
              <a:rPr lang="it-IT" sz="1200" kern="0" spc="-5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ROSETTA</a:t>
            </a:r>
            <a:r>
              <a:rPr lang="it-IT" sz="1200" kern="0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 BOCCHETTA</a:t>
            </a:r>
            <a:r>
              <a:rPr lang="it-IT" sz="1200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50</a:t>
            </a:r>
            <a:r>
              <a:rPr lang="it-IT" sz="1200" b="1" kern="0" spc="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MM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lvl="0">
              <a:lnSpc>
                <a:spcPct val="150000"/>
              </a:lnSpc>
              <a:defRPr/>
            </a:pP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ROSETTA</a:t>
            </a:r>
            <a:r>
              <a:rPr lang="it-IT" sz="1200" kern="0" spc="-2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200" kern="0" spc="2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BOCCHETTA</a:t>
            </a:r>
            <a:r>
              <a:rPr lang="it-IT" sz="1200" kern="0" spc="-15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10" dirty="0">
                <a:solidFill>
                  <a:srgbClr val="383D4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QUADRA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3" name="object 3">
            <a:extLst>
              <a:ext uri="{FF2B5EF4-FFF2-40B4-BE49-F238E27FC236}">
                <a16:creationId xmlns:a16="http://schemas.microsoft.com/office/drawing/2014/main" id="{FF1E0D67-1645-3AC6-3070-9ED37488C504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3926" y="2469700"/>
            <a:ext cx="3458520" cy="24075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21616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B28FC-5DEA-C3CE-7B9C-6FF0AEA62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6F623E-7112-DCE1-DFFF-0DF6AC6B54B2}"/>
              </a:ext>
            </a:extLst>
          </p:cNvPr>
          <p:cNvSpPr txBox="1"/>
          <p:nvPr/>
        </p:nvSpPr>
        <p:spPr>
          <a:xfrm>
            <a:off x="255017" y="1136183"/>
            <a:ext cx="4975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5.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SANITARI</a:t>
            </a: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BB60E222-DD78-8C1E-2B77-AB802B7AE6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8969171F-F235-4CC6-7A5A-735A21468CFD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CAABF96D-6C8C-35C8-618F-D20E8B44F943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66EC62-B184-DD5B-DF93-25E5D3B9B3F2}"/>
              </a:ext>
            </a:extLst>
          </p:cNvPr>
          <p:cNvSpPr txBox="1"/>
          <p:nvPr/>
        </p:nvSpPr>
        <p:spPr>
          <a:xfrm>
            <a:off x="4724138" y="2394431"/>
            <a:ext cx="7121405" cy="2551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40" marR="75565" lvl="0">
              <a:lnSpc>
                <a:spcPct val="150000"/>
              </a:lnSpc>
              <a:spcBef>
                <a:spcPts val="100"/>
              </a:spcBef>
              <a:buSzPct val="94444"/>
              <a:tabLst>
                <a:tab pos="91440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DIMENSIONI:</a:t>
            </a:r>
            <a:r>
              <a:rPr lang="it-IT" sz="1200" b="1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54</a:t>
            </a:r>
            <a:r>
              <a:rPr lang="it-IT" sz="1200" kern="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X</a:t>
            </a:r>
            <a:r>
              <a:rPr lang="it-IT" sz="1200" kern="0" spc="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36</a:t>
            </a:r>
            <a:r>
              <a:rPr lang="it-IT" sz="1200" kern="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CM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(L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X</a:t>
            </a:r>
            <a:r>
              <a:rPr lang="it-IT" sz="120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P)</a:t>
            </a:r>
            <a:r>
              <a:rPr lang="it-IT" sz="1200" kern="0" spc="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PER</a:t>
            </a:r>
            <a:r>
              <a:rPr lang="it-IT" sz="1200" kern="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ELEMENTO</a:t>
            </a:r>
            <a:r>
              <a:rPr lang="it-IT" sz="1200" kern="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DELLA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COPPIA,</a:t>
            </a:r>
            <a:r>
              <a:rPr lang="it-IT" sz="12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PROGETTATI</a:t>
            </a:r>
            <a:r>
              <a:rPr lang="it-IT" sz="1200" kern="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PER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INSTALLAZIONE</a:t>
            </a:r>
            <a:r>
              <a:rPr lang="it-IT" sz="12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FILOMURO.</a:t>
            </a:r>
            <a:endParaRPr lang="it-IT" sz="120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540" marR="467995" lvl="0">
              <a:lnSpc>
                <a:spcPct val="150000"/>
              </a:lnSpc>
              <a:spcBef>
                <a:spcPts val="5"/>
              </a:spcBef>
              <a:buSzPct val="94444"/>
              <a:tabLst>
                <a:tab pos="91440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MATERIALE:</a:t>
            </a:r>
            <a:r>
              <a:rPr lang="it-IT" sz="1200" b="1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CERAMICA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DOLOMITE</a:t>
            </a:r>
            <a:r>
              <a:rPr lang="it-IT" sz="1200" kern="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DI</a:t>
            </a:r>
            <a:r>
              <a:rPr lang="it-IT" sz="12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ALTA</a:t>
            </a:r>
            <a:r>
              <a:rPr lang="it-IT" sz="1200" kern="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DENSITÀ,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FINITURA</a:t>
            </a:r>
            <a:r>
              <a:rPr lang="it-IT" sz="1200" kern="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LUCIDA.</a:t>
            </a:r>
            <a:endParaRPr lang="it-IT" sz="120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540" marR="5080" lvl="0">
              <a:lnSpc>
                <a:spcPct val="150000"/>
              </a:lnSpc>
              <a:spcBef>
                <a:spcPts val="5"/>
              </a:spcBef>
              <a:buSzPct val="94444"/>
              <a:tabLst>
                <a:tab pos="91440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INSTALLAZIONE:</a:t>
            </a:r>
            <a:r>
              <a:rPr lang="it-IT" sz="1200" b="1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SISTEMA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FILOMURO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CON</a:t>
            </a:r>
            <a:r>
              <a:rPr lang="it-IT" sz="120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SCARICO</a:t>
            </a:r>
            <a:r>
              <a:rPr lang="it-IT" sz="120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TRASLATO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INCASSATA</a:t>
            </a:r>
            <a:r>
              <a:rPr lang="it-IT" sz="12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PER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UN PROFILO</a:t>
            </a:r>
            <a:r>
              <a:rPr lang="it-IT" sz="1200" kern="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A </a:t>
            </a:r>
            <a:r>
              <a:rPr lang="it-IT" sz="12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FILO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PARETE.</a:t>
            </a:r>
            <a:endParaRPr lang="it-IT" sz="120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540" lvl="0">
              <a:lnSpc>
                <a:spcPct val="150000"/>
              </a:lnSpc>
              <a:spcBef>
                <a:spcPts val="5"/>
              </a:spcBef>
              <a:buSzPct val="94444"/>
              <a:tabLst>
                <a:tab pos="91440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SEDILE:</a:t>
            </a:r>
            <a:r>
              <a:rPr lang="it-IT" sz="1200" b="1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SOFTCLOSE</a:t>
            </a:r>
            <a:r>
              <a:rPr lang="it-IT" sz="1200" kern="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INCLUSO,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CHIUSURA</a:t>
            </a:r>
            <a:r>
              <a:rPr lang="it-IT" sz="1200" kern="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LENTA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lang="it-IT" sz="1200" kern="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SICURA.</a:t>
            </a:r>
            <a:endParaRPr lang="it-IT" sz="120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540" marR="227329" lvl="0">
              <a:lnSpc>
                <a:spcPct val="150000"/>
              </a:lnSpc>
              <a:buSzPct val="94444"/>
              <a:tabLst>
                <a:tab pos="91440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DESIGN:</a:t>
            </a:r>
            <a:r>
              <a:rPr lang="it-IT" sz="1200" b="1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LINEE</a:t>
            </a:r>
            <a:r>
              <a:rPr lang="it-IT" sz="1200" kern="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PULITE,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CURVATURE</a:t>
            </a:r>
            <a:r>
              <a:rPr lang="it-IT" sz="1200" kern="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SOBRIE,</a:t>
            </a:r>
            <a:r>
              <a:rPr lang="it-IT" sz="1200" kern="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EQUILIBRIO ESTETICO.</a:t>
            </a:r>
            <a:endParaRPr lang="it-IT" sz="120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540" lvl="0">
              <a:lnSpc>
                <a:spcPct val="150000"/>
              </a:lnSpc>
              <a:spcBef>
                <a:spcPts val="5"/>
              </a:spcBef>
              <a:buSzPct val="94444"/>
              <a:tabLst>
                <a:tab pos="91440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MANUTENZIONE:</a:t>
            </a:r>
            <a:r>
              <a:rPr lang="it-IT" sz="1200" b="1" kern="0" spc="-8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SUPERFICI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LISCE,</a:t>
            </a:r>
            <a:r>
              <a:rPr lang="it-IT" sz="1200" kern="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FACILI</a:t>
            </a:r>
            <a:r>
              <a:rPr lang="it-IT" sz="1200" kern="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lang="it-IT" sz="1200" kern="0" spc="-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PULIRE.</a:t>
            </a:r>
            <a:endParaRPr lang="it-IT" sz="120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540" marR="172720" lvl="0">
              <a:lnSpc>
                <a:spcPct val="150000"/>
              </a:lnSpc>
              <a:buSzPct val="94444"/>
              <a:tabLst>
                <a:tab pos="91440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COLLEZIONE:</a:t>
            </a:r>
            <a:r>
              <a:rPr lang="it-IT" sz="1200" b="1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DEMY,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CARATTERE</a:t>
            </a:r>
            <a:r>
              <a:rPr lang="it-IT" sz="1200" kern="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CONTEMPORANEO</a:t>
            </a:r>
            <a:r>
              <a:rPr lang="it-IT" sz="1200" kern="0" spc="-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it-IT" sz="12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E </a:t>
            </a:r>
            <a:r>
              <a:rPr lang="it-IT" sz="12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TIMELESS.</a:t>
            </a:r>
            <a:endParaRPr lang="it-IT" sz="1200" kern="0" dirty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pic>
        <p:nvPicPr>
          <p:cNvPr id="2" name="object 4">
            <a:extLst>
              <a:ext uri="{FF2B5EF4-FFF2-40B4-BE49-F238E27FC236}">
                <a16:creationId xmlns:a16="http://schemas.microsoft.com/office/drawing/2014/main" id="{8A76A735-0303-C425-9D94-A6BA245DC769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6457" y="1658833"/>
            <a:ext cx="4062983" cy="406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241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24B3D-A900-C4EA-8A29-AF2A11776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862705E3-6C38-CBF7-7855-BCF59ECD5C2B}"/>
              </a:ext>
            </a:extLst>
          </p:cNvPr>
          <p:cNvSpPr txBox="1"/>
          <p:nvPr/>
        </p:nvSpPr>
        <p:spPr>
          <a:xfrm>
            <a:off x="255017" y="1136183"/>
            <a:ext cx="4975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6.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PIATTO DOCCIA</a:t>
            </a: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A460C885-903D-2C83-C292-1F3065A894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405E9FEC-E4C9-5C43-9947-02DE38E2CB63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41EF1EDD-B354-55BD-975B-9D23EC368F80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6BD2D99-B808-7273-8785-1852227629D8}"/>
              </a:ext>
            </a:extLst>
          </p:cNvPr>
          <p:cNvSpPr txBox="1"/>
          <p:nvPr/>
        </p:nvSpPr>
        <p:spPr>
          <a:xfrm>
            <a:off x="5708397" y="1939371"/>
            <a:ext cx="6331203" cy="347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96875" lvl="0" indent="-384175">
              <a:lnSpc>
                <a:spcPct val="150000"/>
              </a:lnSpc>
              <a:spcBef>
                <a:spcPts val="770"/>
              </a:spcBef>
              <a:buFont typeface="Franklin Gothic Medium"/>
              <a:buChar char="■"/>
              <a:tabLst>
                <a:tab pos="396875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FORMA</a:t>
            </a:r>
            <a:r>
              <a:rPr lang="it-IT" sz="1200" b="1" kern="0" spc="-3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1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RETTANGOLARE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0" indent="-384175">
              <a:lnSpc>
                <a:spcPct val="150000"/>
              </a:lnSpc>
              <a:spcBef>
                <a:spcPts val="670"/>
              </a:spcBef>
              <a:buFont typeface="Franklin Gothic Medium"/>
              <a:buChar char="■"/>
              <a:tabLst>
                <a:tab pos="396875" algn="l"/>
              </a:tabLst>
              <a:defRPr/>
            </a:pPr>
            <a:r>
              <a:rPr lang="it-IT" sz="1200" b="1" kern="0" spc="-1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RESINA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0" indent="-384175">
              <a:lnSpc>
                <a:spcPct val="150000"/>
              </a:lnSpc>
              <a:spcBef>
                <a:spcPts val="675"/>
              </a:spcBef>
              <a:buFont typeface="Franklin Gothic Medium"/>
              <a:buChar char="■"/>
              <a:tabLst>
                <a:tab pos="396875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</a:t>
            </a:r>
            <a:r>
              <a:rPr lang="it-IT" sz="1200" b="1" kern="0" spc="-1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1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BIANCO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0" indent="-384175">
              <a:lnSpc>
                <a:spcPct val="150000"/>
              </a:lnSpc>
              <a:spcBef>
                <a:spcPts val="675"/>
              </a:spcBef>
              <a:buFont typeface="Franklin Gothic Medium"/>
              <a:buChar char="■"/>
              <a:tabLst>
                <a:tab pos="396875" algn="l"/>
              </a:tabLst>
              <a:defRPr/>
            </a:pPr>
            <a:r>
              <a:rPr lang="it-IT" sz="1200" b="1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DIAMETRO</a:t>
            </a:r>
            <a:r>
              <a:rPr lang="it-IT" sz="1200" b="1" kern="0" spc="-2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PILETTA</a:t>
            </a:r>
            <a:r>
              <a:rPr lang="it-IT" sz="1200" b="1" kern="0" spc="-4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90</a:t>
            </a:r>
            <a:r>
              <a:rPr lang="it-IT" sz="1200" b="1" kern="0" spc="-5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b="1" kern="0" spc="-2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MM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396875" lvl="0" indent="-384175">
              <a:lnSpc>
                <a:spcPct val="150000"/>
              </a:lnSpc>
              <a:spcBef>
                <a:spcPts val="675"/>
              </a:spcBef>
              <a:buFont typeface="Franklin Gothic Medium"/>
              <a:buChar char="■"/>
              <a:tabLst>
                <a:tab pos="3768725" algn="l"/>
              </a:tabLst>
              <a:defRPr/>
            </a:pP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PIATTI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DOCCIA</a:t>
            </a:r>
            <a:r>
              <a:rPr lang="it-IT" sz="12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SONO</a:t>
            </a:r>
            <a:r>
              <a:rPr lang="it-IT" sz="1200" kern="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REALIZZATI</a:t>
            </a:r>
            <a:r>
              <a:rPr lang="it-IT" sz="12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SUNSTONE®,</a:t>
            </a:r>
            <a:r>
              <a:rPr lang="it-IT" sz="1200" kern="0" spc="-6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È IL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lang="it-IT" sz="1200" kern="0" spc="-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RESINA</a:t>
            </a:r>
            <a:r>
              <a:rPr lang="it-IT" sz="1200" kern="0" spc="-1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CARICHE</a:t>
            </a:r>
            <a:r>
              <a:rPr lang="it-IT" sz="1200" kern="0" spc="-5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MINERALI</a:t>
            </a:r>
            <a:r>
              <a:rPr lang="it-IT" sz="12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CON</a:t>
            </a:r>
            <a:r>
              <a:rPr lang="it-IT" sz="1200" kern="0" spc="-2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UN’ACCENTUATA</a:t>
            </a:r>
            <a:r>
              <a:rPr lang="it-IT" sz="1200" kern="0" spc="-4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PROPRIETÀ</a:t>
            </a:r>
            <a:r>
              <a:rPr lang="it-IT" sz="1200" kern="0" spc="-7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ANTISCIVOLO,</a:t>
            </a:r>
            <a:r>
              <a:rPr lang="it-IT" sz="1200" kern="0" spc="-1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GRAZIE</a:t>
            </a:r>
            <a:r>
              <a:rPr lang="it-IT" sz="1200" kern="0" spc="-5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ALLA</a:t>
            </a:r>
            <a:r>
              <a:rPr lang="it-IT" sz="12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STRUTTURATA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CHE</a:t>
            </a:r>
            <a:r>
              <a:rPr lang="it-IT" sz="12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</a:t>
            </a:r>
            <a:r>
              <a:rPr lang="it-IT" sz="1200" kern="0" spc="-2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SUPERFICIE</a:t>
            </a:r>
            <a:r>
              <a:rPr lang="it-IT" sz="1200" kern="0" spc="-5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ACQUISISCE</a:t>
            </a:r>
            <a:r>
              <a:rPr lang="it-IT" sz="12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DURANTE</a:t>
            </a:r>
            <a:r>
              <a:rPr lang="it-IT" sz="1200" kern="0" spc="-7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IL</a:t>
            </a:r>
            <a:r>
              <a:rPr lang="it-IT" sz="1200" kern="0" spc="-2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PROCESSO</a:t>
            </a:r>
            <a:r>
              <a:rPr lang="it-IT" sz="1200" kern="0" spc="-5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PRODUZIONE.</a:t>
            </a:r>
            <a:r>
              <a:rPr lang="it-IT" sz="1200" kern="0" spc="-6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LA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SUA</a:t>
            </a:r>
            <a:r>
              <a:rPr lang="it-IT" sz="1200" kern="0" spc="-2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SUPERFICIE</a:t>
            </a:r>
            <a:r>
              <a:rPr lang="it-IT" sz="1200" kern="0" spc="-4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</a:t>
            </a:r>
            <a:r>
              <a:rPr lang="it-IT" sz="12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GELCOAT</a:t>
            </a:r>
            <a:r>
              <a:rPr lang="it-IT" sz="1200" kern="0" spc="-5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GARANTISCE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UNA</a:t>
            </a:r>
            <a:r>
              <a:rPr lang="it-IT" sz="1200" kern="0" spc="-2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GRANDE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DURATA</a:t>
            </a:r>
            <a:r>
              <a:rPr lang="it-IT" sz="1200" kern="0" spc="-4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200" kern="0" spc="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</a:t>
            </a:r>
            <a:r>
              <a:rPr lang="it-IT" sz="12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PERFETTO</a:t>
            </a:r>
            <a:r>
              <a:rPr lang="it-IT" sz="1200" kern="0" spc="-1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MANTENIMENTO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DEI</a:t>
            </a:r>
            <a:r>
              <a:rPr lang="it-IT" sz="1200" kern="0" spc="-4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COLORI</a:t>
            </a:r>
            <a:r>
              <a:rPr lang="it-IT" sz="1200" kern="0" spc="-4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DEI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SUOI</a:t>
            </a:r>
            <a:r>
              <a:rPr lang="it-IT" sz="1200" kern="0" spc="-2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PIGMENTI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MINERALI</a:t>
            </a:r>
            <a:r>
              <a:rPr lang="it-IT" sz="1200" kern="0" spc="-3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NEL</a:t>
            </a:r>
            <a:r>
              <a:rPr lang="it-IT" sz="1200" kern="0" spc="-1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TEMPO.</a:t>
            </a:r>
            <a:r>
              <a:rPr lang="it-IT" sz="1200" kern="0" spc="-6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AMPI</a:t>
            </a:r>
            <a:r>
              <a:rPr lang="it-IT" sz="1200" kern="0" spc="-2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VANTAGGI</a:t>
            </a:r>
            <a:r>
              <a:rPr lang="it-IT" sz="1200" kern="0" spc="-5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QUALI</a:t>
            </a:r>
            <a:r>
              <a:rPr lang="it-IT" sz="1200" kern="0" spc="-5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RESISTENZA</a:t>
            </a:r>
            <a:r>
              <a:rPr lang="it-IT" sz="1200" kern="0" spc="-5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1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MECCANICA,</a:t>
            </a:r>
            <a:r>
              <a:rPr lang="it-IT" sz="1200" kern="0" spc="-10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IGIENE</a:t>
            </a:r>
            <a:r>
              <a:rPr lang="it-IT" sz="1200" kern="0" spc="-5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</a:t>
            </a:r>
            <a:r>
              <a:rPr lang="it-IT" sz="12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UNO</a:t>
            </a:r>
            <a:r>
              <a:rPr lang="it-IT" sz="12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SPESSORE</a:t>
            </a:r>
            <a:r>
              <a:rPr lang="it-IT" sz="1200" kern="0" spc="-6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MOLTO</a:t>
            </a:r>
            <a:r>
              <a:rPr lang="it-IT" sz="1200" kern="0" spc="-3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SOTTILE</a:t>
            </a:r>
            <a:r>
              <a:rPr lang="it-IT" sz="12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 </a:t>
            </a:r>
            <a:r>
              <a:rPr lang="it-IT" sz="1200" kern="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3</a:t>
            </a:r>
            <a:r>
              <a:rPr lang="it-IT" sz="1200" kern="0" spc="-20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200" kern="0" spc="-25" dirty="0">
                <a:solidFill>
                  <a:srgbClr val="181B0D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CM.</a:t>
            </a:r>
            <a:endParaRPr lang="it-IT" sz="1200" kern="0" dirty="0">
              <a:solidFill>
                <a:sysClr val="windowText" lastClr="000000"/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3" name="object 5">
            <a:extLst>
              <a:ext uri="{FF2B5EF4-FFF2-40B4-BE49-F238E27FC236}">
                <a16:creationId xmlns:a16="http://schemas.microsoft.com/office/drawing/2014/main" id="{AB972281-E8F4-01C7-A32C-3EBF7B434E61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5017" y="2029370"/>
            <a:ext cx="4875783" cy="3622335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9D9457A0-031F-C898-7CCD-C568DCE9C71C}"/>
              </a:ext>
            </a:extLst>
          </p:cNvPr>
          <p:cNvSpPr txBox="1"/>
          <p:nvPr/>
        </p:nvSpPr>
        <p:spPr>
          <a:xfrm>
            <a:off x="224537" y="1773411"/>
            <a:ext cx="2961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SUNSTONE BIANCO</a:t>
            </a:r>
            <a:endParaRPr lang="it-IT" sz="1600" dirty="0"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561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AC23F-AD62-B9CD-09B7-B40FC2226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53F5E1C6-ED9D-25B0-1D86-BA2ABB050309}"/>
              </a:ext>
            </a:extLst>
          </p:cNvPr>
          <p:cNvSpPr txBox="1"/>
          <p:nvPr/>
        </p:nvSpPr>
        <p:spPr>
          <a:xfrm>
            <a:off x="255016" y="1136183"/>
            <a:ext cx="117124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7.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BOX</a:t>
            </a:r>
            <a:r>
              <a:rPr lang="it-IT" sz="2000" spc="-9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DOCCIA</a:t>
            </a:r>
            <a:r>
              <a:rPr lang="it-IT" sz="2000" spc="-5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ANGOLARE</a:t>
            </a:r>
            <a:r>
              <a:rPr lang="it-IT" sz="2000" spc="-3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2000" spc="-1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SCORREVOLE</a:t>
            </a:r>
            <a:r>
              <a:rPr lang="it-IT" sz="2000" spc="-3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TRASPARENTE</a:t>
            </a:r>
            <a:r>
              <a:rPr lang="it-IT" sz="2000" spc="-5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200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TELAIO</a:t>
            </a:r>
            <a:r>
              <a:rPr lang="it-IT" sz="2000" spc="-35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20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</a:t>
            </a:r>
          </a:p>
          <a:p>
            <a:r>
              <a:rPr lang="it-IT" sz="2000" spc="-20" dirty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/ </a:t>
            </a:r>
            <a:r>
              <a:rPr kumimoji="0" lang="it-IT" sz="20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NICCHIA</a:t>
            </a:r>
            <a:r>
              <a:rPr kumimoji="0" lang="it-IT" sz="200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20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TELAIO</a:t>
            </a:r>
            <a:r>
              <a:rPr kumimoji="0" lang="it-IT" sz="200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200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</a:t>
            </a: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18" name="Immagine 17" descr="Immagine che contiene Carattere, logo, simbolo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67013F21-D286-951D-8700-7322D6DCE8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57" y="360019"/>
            <a:ext cx="660286" cy="509151"/>
          </a:xfrm>
          <a:prstGeom prst="rect">
            <a:avLst/>
          </a:prstGeom>
        </p:spPr>
      </p:pic>
      <p:sp>
        <p:nvSpPr>
          <p:cNvPr id="19" name="Sottotitolo 2">
            <a:extLst>
              <a:ext uri="{FF2B5EF4-FFF2-40B4-BE49-F238E27FC236}">
                <a16:creationId xmlns:a16="http://schemas.microsoft.com/office/drawing/2014/main" id="{222C3351-EB59-70FF-3F25-4667FE34E658}"/>
              </a:ext>
            </a:extLst>
          </p:cNvPr>
          <p:cNvSpPr txBox="1">
            <a:spLocks/>
          </p:cNvSpPr>
          <p:nvPr/>
        </p:nvSpPr>
        <p:spPr>
          <a:xfrm>
            <a:off x="6522629" y="480844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Capitolato materiali: APPARTAMENTO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VIALE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lang="it-IT" sz="1400" i="1" spc="-5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VALLE</a:t>
            </a:r>
            <a:r>
              <a:rPr lang="it-IT" sz="1400" i="1" spc="-2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AURELIA,</a:t>
            </a:r>
            <a:r>
              <a:rPr lang="it-IT" sz="1400" i="1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lang="it-IT" sz="1400" i="1" spc="-25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92</a:t>
            </a:r>
            <a:endParaRPr lang="it-IT" sz="1400" i="1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sp>
        <p:nvSpPr>
          <p:cNvPr id="20" name="Sottotitolo 2">
            <a:extLst>
              <a:ext uri="{FF2B5EF4-FFF2-40B4-BE49-F238E27FC236}">
                <a16:creationId xmlns:a16="http://schemas.microsoft.com/office/drawing/2014/main" id="{C063DFDF-A36A-8D3B-9325-99B1D8E8D714}"/>
              </a:ext>
            </a:extLst>
          </p:cNvPr>
          <p:cNvSpPr txBox="1">
            <a:spLocks/>
          </p:cNvSpPr>
          <p:nvPr/>
        </p:nvSpPr>
        <p:spPr>
          <a:xfrm>
            <a:off x="255017" y="6393375"/>
            <a:ext cx="6907783" cy="247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3"/>
              </a:rPr>
              <a:t>info@valorem.it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  <a:hlinkClick r:id="rId4"/>
              </a:rPr>
              <a:t>www.valorem.it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| VM </a:t>
            </a:r>
            <a:r>
              <a:rPr lang="it-IT" sz="1100" spc="-10" dirty="0" err="1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srl</a:t>
            </a:r>
            <a:r>
              <a:rPr lang="it-IT" sz="1100" spc="-10" dirty="0">
                <a:solidFill>
                  <a:schemeClr val="bg2">
                    <a:lumMod val="75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Via Arona 24, 00166 Roma</a:t>
            </a:r>
            <a:endParaRPr lang="it-IT" sz="1100" dirty="0">
              <a:solidFill>
                <a:schemeClr val="bg2">
                  <a:lumMod val="75000"/>
                </a:schemeClr>
              </a:solidFill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2" name="object 4">
            <a:extLst>
              <a:ext uri="{FF2B5EF4-FFF2-40B4-BE49-F238E27FC236}">
                <a16:creationId xmlns:a16="http://schemas.microsoft.com/office/drawing/2014/main" id="{A9142D1D-87A6-BD54-1D24-5270F738AE9F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6457" y="2026825"/>
            <a:ext cx="2406902" cy="2982055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C0240BA3-BC2F-5D96-CFAF-04386A9713DF}"/>
              </a:ext>
            </a:extLst>
          </p:cNvPr>
          <p:cNvSpPr txBox="1"/>
          <p:nvPr/>
        </p:nvSpPr>
        <p:spPr>
          <a:xfrm>
            <a:off x="2758439" y="1861412"/>
            <a:ext cx="3516913" cy="3876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5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ALTEZZA</a:t>
            </a:r>
            <a:r>
              <a:rPr kumimoji="0" lang="it-IT" sz="1100" b="1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200</a:t>
            </a:r>
            <a:r>
              <a:rPr kumimoji="0" lang="it-IT" sz="11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CM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APERTURA</a:t>
            </a:r>
            <a:r>
              <a:rPr kumimoji="0" lang="it-IT" sz="1100" b="1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DOPPIO</a:t>
            </a:r>
            <a:r>
              <a:rPr kumimoji="0" lang="it-IT" sz="11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SCORREVOLE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REGOLABILE</a:t>
            </a:r>
            <a:r>
              <a:rPr kumimoji="0" lang="it-IT" sz="1100" b="1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ENTRATA</a:t>
            </a:r>
            <a:r>
              <a:rPr kumimoji="0" lang="it-IT" sz="1100" b="1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AD</a:t>
            </a:r>
            <a:r>
              <a:rPr kumimoji="0" lang="it-IT" sz="11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ANGOLO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201930" lvl="0" indent="0" defTabSz="914400" eaLnBrk="1" fontAlgn="auto" latinLnBrk="0" hangingPunct="1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</a:t>
            </a:r>
            <a:r>
              <a:rPr kumimoji="0" lang="it-IT" sz="1100" b="1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ANTA</a:t>
            </a:r>
            <a:r>
              <a:rPr kumimoji="0" lang="it-IT" sz="1100" b="1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VETRO</a:t>
            </a:r>
            <a:r>
              <a:rPr kumimoji="0" lang="it-IT" sz="11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TEMPERATO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</a:t>
            </a:r>
            <a:r>
              <a:rPr kumimoji="0" lang="it-IT" sz="1100" b="1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ANTA</a:t>
            </a:r>
            <a:r>
              <a:rPr kumimoji="0" lang="it-IT" sz="1100" b="1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RASPARENTE </a:t>
            </a:r>
          </a:p>
          <a:p>
            <a:pPr marL="12700" marR="201930" lvl="0" indent="0" defTabSz="914400" eaLnBrk="1" fontAlgn="auto" latinLnBrk="0" hangingPunct="1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</a:t>
            </a:r>
            <a:r>
              <a:rPr kumimoji="0" lang="it-IT" sz="1100" b="1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PROFILO</a:t>
            </a:r>
            <a:r>
              <a:rPr kumimoji="0" lang="it-IT" sz="1100" b="1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ALLUMINIO </a:t>
            </a:r>
          </a:p>
          <a:p>
            <a:pPr marL="12700" marR="201930" lvl="0" indent="0" defTabSz="914400" eaLnBrk="1" fontAlgn="auto" latinLnBrk="0" hangingPunct="1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</a:t>
            </a:r>
            <a:r>
              <a:rPr kumimoji="0" lang="it-IT" sz="1100" b="1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PROFILO</a:t>
            </a:r>
            <a:r>
              <a:rPr kumimoji="0" lang="it-IT" sz="1100" b="1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OPACO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</a:t>
            </a:r>
            <a:r>
              <a:rPr kumimoji="0" lang="it-IT" sz="1100" b="1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PROFILO</a:t>
            </a:r>
            <a:r>
              <a:rPr kumimoji="0" lang="it-IT" sz="1100" b="1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508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SGANCIO</a:t>
            </a:r>
            <a:r>
              <a:rPr kumimoji="0" lang="it-IT" sz="1100" b="1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RAPIDO</a:t>
            </a:r>
            <a:r>
              <a:rPr kumimoji="0" lang="it-IT" sz="1100" b="1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</a:t>
            </a:r>
            <a:r>
              <a:rPr kumimoji="0" lang="it-IT" sz="11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-</a:t>
            </a:r>
            <a:r>
              <a:rPr kumimoji="0" lang="it-IT" sz="11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PULIZIA</a:t>
            </a:r>
            <a:r>
              <a:rPr kumimoji="0" lang="it-IT" sz="11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FACILE </a:t>
            </a:r>
          </a:p>
          <a:p>
            <a:pPr marL="12700" marR="508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SISTEMA</a:t>
            </a:r>
            <a:r>
              <a:rPr kumimoji="0" lang="it-IT" sz="1100" b="1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kumimoji="0" lang="it-IT" sz="1100" b="1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APERTURA 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MANIGLIA</a:t>
            </a:r>
          </a:p>
          <a:p>
            <a:pPr marL="12700" marR="508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</a:t>
            </a:r>
            <a:r>
              <a:rPr kumimoji="0" lang="it-IT" sz="1100" b="1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MANIGLIE</a:t>
            </a:r>
            <a:r>
              <a:rPr kumimoji="0" lang="it-IT" sz="1100" b="1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</a:t>
            </a:r>
            <a:r>
              <a:rPr kumimoji="0" lang="it-IT" sz="1100" b="1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POMELLI</a:t>
            </a:r>
            <a:r>
              <a:rPr kumimoji="0" lang="it-IT" sz="1100" b="1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 </a:t>
            </a:r>
          </a:p>
          <a:p>
            <a:pPr marL="12700" marR="508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CHIUSURA</a:t>
            </a:r>
            <a:r>
              <a:rPr kumimoji="0" lang="it-IT" sz="1100" b="1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MAGNETICA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112395" lvl="0" indent="0" defTabSz="914400" eaLnBrk="1" fontAlgn="auto" latinLnBrk="0" hangingPunct="1">
              <a:lnSpc>
                <a:spcPct val="15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INSTALLAZIONE</a:t>
            </a:r>
            <a:r>
              <a:rPr kumimoji="0" lang="it-IT" sz="1100" b="1" i="0" u="none" strike="noStrike" kern="0" cap="none" spc="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FILOPAVIMENTO</a:t>
            </a:r>
            <a:r>
              <a:rPr kumimoji="0" lang="it-IT" sz="1100" b="0" i="0" u="none" strike="noStrike" kern="0" cap="none" spc="3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</a:p>
          <a:p>
            <a:pPr marL="12700" marR="112395" lvl="0" indent="0" defTabSz="914400" eaLnBrk="1" fontAlgn="auto" latinLnBrk="0" hangingPunct="1">
              <a:lnSpc>
                <a:spcPct val="15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|</a:t>
            </a:r>
            <a:r>
              <a:rPr kumimoji="0" lang="it-IT" sz="1100" b="0" i="0" u="none" strike="noStrike" kern="0" cap="none" spc="3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SU 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PIATTO</a:t>
            </a:r>
            <a:r>
              <a:rPr kumimoji="0" lang="it-IT" sz="11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DOCCIA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  <p:pic>
        <p:nvPicPr>
          <p:cNvPr id="9" name="object 7">
            <a:extLst>
              <a:ext uri="{FF2B5EF4-FFF2-40B4-BE49-F238E27FC236}">
                <a16:creationId xmlns:a16="http://schemas.microsoft.com/office/drawing/2014/main" id="{E0B31F15-DFCB-C2E9-83E0-FE52D2D95580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83313" y="2016665"/>
            <a:ext cx="2649791" cy="2788920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EC5B5C8-D9BE-01C8-655A-8A763145B03C}"/>
              </a:ext>
            </a:extLst>
          </p:cNvPr>
          <p:cNvSpPr txBox="1"/>
          <p:nvPr/>
        </p:nvSpPr>
        <p:spPr>
          <a:xfrm>
            <a:off x="8873144" y="1853386"/>
            <a:ext cx="3613496" cy="33688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53720" lvl="0" indent="0" defTabSz="914400" eaLnBrk="1" fontAlgn="auto" latinLnBrk="0" hangingPunct="1">
              <a:lnSpc>
                <a:spcPct val="15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i="1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NICCHIA </a:t>
            </a:r>
            <a:r>
              <a:rPr kumimoji="0" lang="it-IT" sz="110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APERTURA</a:t>
            </a:r>
            <a:r>
              <a:rPr lang="it-IT" sz="1100" i="1" kern="0" spc="-65" dirty="0">
                <a:solidFill>
                  <a:sysClr val="windowText" lastClr="000000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1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SCORREVOLE</a:t>
            </a:r>
            <a:endParaRPr kumimoji="0" lang="it-IT" sz="11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INSTALLAZIONE</a:t>
            </a:r>
            <a:r>
              <a:rPr kumimoji="0" lang="it-IT" sz="1100" b="1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REVERSIBILE </a:t>
            </a:r>
            <a:r>
              <a:rPr kumimoji="0" lang="it-IT" sz="1100" b="1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</a:t>
            </a:r>
            <a:endParaRPr kumimoji="0" lang="it-IT" sz="11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497205" lvl="0" indent="0" defTabSz="914400" eaLnBrk="1" fontAlgn="auto" latinLnBrk="0" hangingPunct="1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REGOLABILE</a:t>
            </a:r>
            <a:r>
              <a:rPr kumimoji="0" lang="it-IT" sz="110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 </a:t>
            </a:r>
          </a:p>
          <a:p>
            <a:pPr marL="12700" marR="497205" lvl="0" indent="0" defTabSz="914400" eaLnBrk="1" fontAlgn="auto" latinLnBrk="0" hangingPunct="1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MATERIALE</a:t>
            </a:r>
            <a:r>
              <a:rPr kumimoji="0" lang="it-IT" sz="1100" b="1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ANTA</a:t>
            </a:r>
            <a:r>
              <a:rPr kumimoji="0" lang="it-IT" sz="1100" b="1" i="0" u="none" strike="noStrike" kern="0" cap="none" spc="-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VETRO </a:t>
            </a:r>
            <a:r>
              <a:rPr kumimoji="0" lang="it-IT" sz="11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TEMPERATO</a:t>
            </a:r>
            <a:endParaRPr kumimoji="0" lang="it-IT" sz="11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121285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</a:t>
            </a:r>
            <a:r>
              <a:rPr kumimoji="0" lang="it-IT" sz="1100" b="1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ANTA</a:t>
            </a:r>
            <a:r>
              <a:rPr kumimoji="0" lang="it-IT" sz="110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TRASPARENTE PROFILO ALL.</a:t>
            </a:r>
            <a:endParaRPr kumimoji="0" lang="it-IT" sz="11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104775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FINITURA</a:t>
            </a:r>
            <a:r>
              <a:rPr kumimoji="0" lang="it-IT" sz="1100" b="1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PROFILO</a:t>
            </a:r>
            <a:r>
              <a:rPr kumimoji="0" lang="it-IT" sz="1100" b="1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OPACO </a:t>
            </a:r>
          </a:p>
          <a:p>
            <a:pPr marL="12700" marR="104775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</a:t>
            </a:r>
            <a:r>
              <a:rPr kumimoji="0" lang="it-IT" sz="1100" b="1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PROFILO</a:t>
            </a:r>
            <a:r>
              <a:rPr kumimoji="0" lang="it-IT" sz="110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 </a:t>
            </a:r>
          </a:p>
          <a:p>
            <a:pPr marL="12700" marR="104775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SGANCIO</a:t>
            </a:r>
            <a:r>
              <a:rPr kumimoji="0" lang="it-IT" sz="1100" b="1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RAPIDO </a:t>
            </a:r>
            <a:r>
              <a:rPr kumimoji="0" lang="it-IT" sz="11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</a:t>
            </a:r>
            <a:r>
              <a:rPr kumimoji="0" lang="it-IT" sz="110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-</a:t>
            </a:r>
            <a:r>
              <a:rPr kumimoji="0" lang="it-IT" sz="110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PULIZIA FACILE</a:t>
            </a:r>
            <a:endParaRPr kumimoji="0" lang="it-IT" sz="11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600075" lvl="0" indent="0" defTabSz="914400" eaLnBrk="1" fontAlgn="auto" latinLnBrk="0" hangingPunct="1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SISTEMA</a:t>
            </a:r>
            <a:r>
              <a:rPr kumimoji="0" lang="it-IT" sz="1100" b="1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DI</a:t>
            </a:r>
            <a:r>
              <a:rPr kumimoji="0" lang="it-IT" sz="1100" b="1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APERTURA </a:t>
            </a:r>
            <a:r>
              <a:rPr kumimoji="0" lang="it-IT" sz="11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MANIGLIA</a:t>
            </a:r>
            <a:endParaRPr kumimoji="0" lang="it-IT" sz="11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7493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COLORE</a:t>
            </a:r>
            <a:r>
              <a:rPr kumimoji="0" lang="it-IT" sz="1100" b="1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MANIGLIE O</a:t>
            </a:r>
            <a:r>
              <a:rPr kumimoji="0" lang="it-IT" sz="1100" b="1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POMELLI </a:t>
            </a:r>
            <a:r>
              <a:rPr kumimoji="0" lang="it-IT" sz="110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NERO</a:t>
            </a:r>
            <a:endParaRPr kumimoji="0" lang="it-IT" sz="11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  <a:p>
            <a:pPr marL="12700" marR="93345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CHIUSURA</a:t>
            </a:r>
            <a:r>
              <a:rPr kumimoji="0" lang="it-IT" sz="110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MAGNETICA </a:t>
            </a:r>
          </a:p>
          <a:p>
            <a:pPr marL="12700" marR="93345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INSTALLAZIONE</a:t>
            </a:r>
            <a:r>
              <a:rPr kumimoji="0" lang="it-IT" sz="11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FILOPAVIMENT </a:t>
            </a:r>
            <a:r>
              <a:rPr kumimoji="0" lang="it-IT" sz="11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O</a:t>
            </a:r>
            <a:r>
              <a:rPr kumimoji="0" lang="it-IT" sz="1100" i="0" u="none" strike="noStrike" kern="0" cap="none" spc="3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</a:p>
          <a:p>
            <a:pPr marL="12700" marR="93345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|</a:t>
            </a:r>
            <a:r>
              <a:rPr kumimoji="0" lang="it-IT" sz="1100" i="0" u="none" strike="noStrike" kern="0" cap="none" spc="3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SU PIATTO</a:t>
            </a:r>
            <a:r>
              <a:rPr kumimoji="0" lang="it-IT" sz="110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 </a:t>
            </a:r>
            <a:r>
              <a:rPr kumimoji="0" lang="it-IT" sz="11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rPr>
              <a:t>DOCCIA</a:t>
            </a:r>
            <a:endParaRPr kumimoji="0" lang="it-IT" sz="11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Red Hat Display" panose="02010303040201060303" pitchFamily="2" charset="0"/>
              <a:ea typeface="Red Hat Display" panose="02010303040201060303" pitchFamily="2" charset="0"/>
              <a:cs typeface="Red Hat Display" panose="0201030304020106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613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1402</Words>
  <Application>Microsoft Office PowerPoint</Application>
  <PresentationFormat>Widescreen</PresentationFormat>
  <Paragraphs>169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CAPITOLATO MATERIALI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NOTE: Le immagini sopra riportate sono puramente indicative e non vincolanti. I materiali definitivi potranno variare in base alla disponibilità e alle esigenze progettuali. Tutti i materiali nel presente contratto sono soggetti a disponibilità e possono essere sostituiti con materiali equivalenti per qualità e tonalità colore. Qualora non venga effettuata la sostituzione degli infissi originali o vengano sostituiti soltanto alcuni di essi, si precisa che, nel caso in cui uno o più infissi originali presentino malfunzionamenti che ne rendano necessaria la sostituzione, questi verranno sostituiti con infissi di tipologia e con caratteristiche analoghe a quelle previste per gli infissi di nuova installazione. Le modifiche di personalizzazione sono ammesse esclusivamente in fase di proposta, conformemente alle modalità e alle tempistiche specificate nell’allegato alla proposta di acquisto. Di conseguenza, non saranno accettate richieste di modifica presentate in fasi successive o non espressamente disciplinate nella proposta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Francesca Castiglione</dc:creator>
  <cp:lastModifiedBy>Francesca Castiglione</cp:lastModifiedBy>
  <cp:revision>10</cp:revision>
  <dcterms:created xsi:type="dcterms:W3CDTF">2025-12-03T09:24:16Z</dcterms:created>
  <dcterms:modified xsi:type="dcterms:W3CDTF">2025-12-04T15:46:07Z</dcterms:modified>
</cp:coreProperties>
</file>